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1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A925D-91A5-4FFD-B6A9-94AB36D83F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DD6B9-B2C3-4073-BBD8-C0FD56285783}">
      <dgm:prSet phldrT="[Text]"/>
      <dgm:spPr/>
      <dgm:t>
        <a:bodyPr/>
        <a:lstStyle/>
        <a:p>
          <a:r>
            <a:rPr lang="en-US" dirty="0"/>
            <a:t>February 2026: ARC-PA Submitted</a:t>
          </a:r>
        </a:p>
      </dgm:t>
    </dgm:pt>
    <dgm:pt modelId="{0802465B-D81B-4094-B52D-18662A0C2E39}" type="parTrans" cxnId="{72A58C28-B42F-4F0D-B8BC-CB03D8D75192}">
      <dgm:prSet/>
      <dgm:spPr/>
      <dgm:t>
        <a:bodyPr/>
        <a:lstStyle/>
        <a:p>
          <a:endParaRPr lang="en-US"/>
        </a:p>
      </dgm:t>
    </dgm:pt>
    <dgm:pt modelId="{D7E77462-7B63-45F6-9748-C6528B28052E}" type="sibTrans" cxnId="{72A58C28-B42F-4F0D-B8BC-CB03D8D75192}">
      <dgm:prSet/>
      <dgm:spPr/>
      <dgm:t>
        <a:bodyPr/>
        <a:lstStyle/>
        <a:p>
          <a:endParaRPr lang="en-US"/>
        </a:p>
      </dgm:t>
    </dgm:pt>
    <dgm:pt modelId="{9AE6FE5B-E1E6-4E51-95E3-84809785BC38}">
      <dgm:prSet phldrT="[Text]"/>
      <dgm:spPr/>
      <dgm:t>
        <a:bodyPr/>
        <a:lstStyle/>
        <a:p>
          <a:r>
            <a:rPr lang="en-US" dirty="0"/>
            <a:t>May 2026: ARC-PA Site visit </a:t>
          </a:r>
        </a:p>
      </dgm:t>
    </dgm:pt>
    <dgm:pt modelId="{C7BB0FA5-E624-4970-9DC8-9322D5E7CDFE}" type="parTrans" cxnId="{2B0D90FA-C152-4EAE-BCEB-0557323FFA13}">
      <dgm:prSet/>
      <dgm:spPr/>
      <dgm:t>
        <a:bodyPr/>
        <a:lstStyle/>
        <a:p>
          <a:endParaRPr lang="en-US"/>
        </a:p>
      </dgm:t>
    </dgm:pt>
    <dgm:pt modelId="{1AFF2A52-CA5F-40AC-97EF-5449A5C174EE}" type="sibTrans" cxnId="{2B0D90FA-C152-4EAE-BCEB-0557323FFA13}">
      <dgm:prSet/>
      <dgm:spPr/>
      <dgm:t>
        <a:bodyPr/>
        <a:lstStyle/>
        <a:p>
          <a:endParaRPr lang="en-US"/>
        </a:p>
      </dgm:t>
    </dgm:pt>
    <dgm:pt modelId="{C65F59BC-B55A-42E2-8431-ED606D2CF81E}">
      <dgm:prSet phldrT="[Text]"/>
      <dgm:spPr/>
      <dgm:t>
        <a:bodyPr/>
        <a:lstStyle/>
        <a:p>
          <a:r>
            <a:rPr lang="en-US" dirty="0"/>
            <a:t>October 2026: ARC-PA Commissioners Meet </a:t>
          </a:r>
        </a:p>
      </dgm:t>
    </dgm:pt>
    <dgm:pt modelId="{7DB8CD9E-5889-4173-A656-EAEFCBAB2837}" type="parTrans" cxnId="{20AFC32D-65E4-4815-99DE-6E753AB24053}">
      <dgm:prSet/>
      <dgm:spPr/>
      <dgm:t>
        <a:bodyPr/>
        <a:lstStyle/>
        <a:p>
          <a:endParaRPr lang="en-US"/>
        </a:p>
      </dgm:t>
    </dgm:pt>
    <dgm:pt modelId="{53996D54-F308-4663-8F3B-53C504EF2F68}" type="sibTrans" cxnId="{20AFC32D-65E4-4815-99DE-6E753AB24053}">
      <dgm:prSet/>
      <dgm:spPr/>
      <dgm:t>
        <a:bodyPr/>
        <a:lstStyle/>
        <a:p>
          <a:endParaRPr lang="en-US"/>
        </a:p>
      </dgm:t>
    </dgm:pt>
    <dgm:pt modelId="{11A00715-D77B-4A50-B9DC-F7327E954D7E}">
      <dgm:prSet phldrT="[Text]"/>
      <dgm:spPr/>
      <dgm:t>
        <a:bodyPr/>
        <a:lstStyle/>
        <a:p>
          <a:r>
            <a:rPr lang="en-US" dirty="0"/>
            <a:t>January 2027: First Cohort Begins </a:t>
          </a:r>
        </a:p>
      </dgm:t>
    </dgm:pt>
    <dgm:pt modelId="{FAADC146-788D-4D60-BC76-7E8663A9CE3C}" type="parTrans" cxnId="{42A93B24-60D0-43FA-864C-2CF6558CAC06}">
      <dgm:prSet/>
      <dgm:spPr/>
      <dgm:t>
        <a:bodyPr/>
        <a:lstStyle/>
        <a:p>
          <a:endParaRPr lang="en-US"/>
        </a:p>
      </dgm:t>
    </dgm:pt>
    <dgm:pt modelId="{1A33BE27-0BA9-4061-97E5-6F9713BD4A05}" type="sibTrans" cxnId="{42A93B24-60D0-43FA-864C-2CF6558CAC06}">
      <dgm:prSet/>
      <dgm:spPr/>
      <dgm:t>
        <a:bodyPr/>
        <a:lstStyle/>
        <a:p>
          <a:endParaRPr lang="en-US"/>
        </a:p>
      </dgm:t>
    </dgm:pt>
    <dgm:pt modelId="{AD88928D-EBA9-4922-A3E2-D6629693A3AC}" type="pres">
      <dgm:prSet presAssocID="{84DA925D-91A5-4FFD-B6A9-94AB36D83F49}" presName="linear" presStyleCnt="0">
        <dgm:presLayoutVars>
          <dgm:dir/>
          <dgm:animLvl val="lvl"/>
          <dgm:resizeHandles val="exact"/>
        </dgm:presLayoutVars>
      </dgm:prSet>
      <dgm:spPr/>
    </dgm:pt>
    <dgm:pt modelId="{2BA5D836-BAAF-41B6-9CC1-FCC02E0005F8}" type="pres">
      <dgm:prSet presAssocID="{378DD6B9-B2C3-4073-BBD8-C0FD56285783}" presName="parentLin" presStyleCnt="0"/>
      <dgm:spPr/>
    </dgm:pt>
    <dgm:pt modelId="{6B310CE6-4092-4025-B969-62E6AEE73C8C}" type="pres">
      <dgm:prSet presAssocID="{378DD6B9-B2C3-4073-BBD8-C0FD56285783}" presName="parentLeftMargin" presStyleLbl="node1" presStyleIdx="0" presStyleCnt="4"/>
      <dgm:spPr/>
    </dgm:pt>
    <dgm:pt modelId="{CD1B8CE9-45E4-47C7-BE86-CAEC0CE6E5E8}" type="pres">
      <dgm:prSet presAssocID="{378DD6B9-B2C3-4073-BBD8-C0FD5628578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2E483F-7278-48D3-AA20-0DF348310FD1}" type="pres">
      <dgm:prSet presAssocID="{378DD6B9-B2C3-4073-BBD8-C0FD56285783}" presName="negativeSpace" presStyleCnt="0"/>
      <dgm:spPr/>
    </dgm:pt>
    <dgm:pt modelId="{6BE98621-AAB3-45A1-BCDC-35D57E2B3331}" type="pres">
      <dgm:prSet presAssocID="{378DD6B9-B2C3-4073-BBD8-C0FD56285783}" presName="childText" presStyleLbl="conFgAcc1" presStyleIdx="0" presStyleCnt="4">
        <dgm:presLayoutVars>
          <dgm:bulletEnabled val="1"/>
        </dgm:presLayoutVars>
      </dgm:prSet>
      <dgm:spPr/>
    </dgm:pt>
    <dgm:pt modelId="{A483414D-A657-4BAC-8A23-6F3D78476378}" type="pres">
      <dgm:prSet presAssocID="{D7E77462-7B63-45F6-9748-C6528B28052E}" presName="spaceBetweenRectangles" presStyleCnt="0"/>
      <dgm:spPr/>
    </dgm:pt>
    <dgm:pt modelId="{A2309E0A-7417-4AD9-BE6C-79B280EABBB4}" type="pres">
      <dgm:prSet presAssocID="{9AE6FE5B-E1E6-4E51-95E3-84809785BC38}" presName="parentLin" presStyleCnt="0"/>
      <dgm:spPr/>
    </dgm:pt>
    <dgm:pt modelId="{024B6BE0-8628-4D85-BCD6-0CBC8A01F254}" type="pres">
      <dgm:prSet presAssocID="{9AE6FE5B-E1E6-4E51-95E3-84809785BC38}" presName="parentLeftMargin" presStyleLbl="node1" presStyleIdx="0" presStyleCnt="4"/>
      <dgm:spPr/>
    </dgm:pt>
    <dgm:pt modelId="{6800E79B-123F-4B4D-AE96-54EB45A29519}" type="pres">
      <dgm:prSet presAssocID="{9AE6FE5B-E1E6-4E51-95E3-84809785BC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84BF8D-361D-45EB-85F1-BE67B8A3546B}" type="pres">
      <dgm:prSet presAssocID="{9AE6FE5B-E1E6-4E51-95E3-84809785BC38}" presName="negativeSpace" presStyleCnt="0"/>
      <dgm:spPr/>
    </dgm:pt>
    <dgm:pt modelId="{9EB19C0C-B4C2-4A65-AA3C-DAA32F9E5F94}" type="pres">
      <dgm:prSet presAssocID="{9AE6FE5B-E1E6-4E51-95E3-84809785BC38}" presName="childText" presStyleLbl="conFgAcc1" presStyleIdx="1" presStyleCnt="4">
        <dgm:presLayoutVars>
          <dgm:bulletEnabled val="1"/>
        </dgm:presLayoutVars>
      </dgm:prSet>
      <dgm:spPr/>
    </dgm:pt>
    <dgm:pt modelId="{267AF483-30AF-48B4-BDBA-4B2530740A15}" type="pres">
      <dgm:prSet presAssocID="{1AFF2A52-CA5F-40AC-97EF-5449A5C174EE}" presName="spaceBetweenRectangles" presStyleCnt="0"/>
      <dgm:spPr/>
    </dgm:pt>
    <dgm:pt modelId="{1C8F9524-4D5E-4357-B3C1-34E0803F552B}" type="pres">
      <dgm:prSet presAssocID="{C65F59BC-B55A-42E2-8431-ED606D2CF81E}" presName="parentLin" presStyleCnt="0"/>
      <dgm:spPr/>
    </dgm:pt>
    <dgm:pt modelId="{70BEF600-FE16-470C-BA03-4D204DB2833B}" type="pres">
      <dgm:prSet presAssocID="{C65F59BC-B55A-42E2-8431-ED606D2CF81E}" presName="parentLeftMargin" presStyleLbl="node1" presStyleIdx="1" presStyleCnt="4"/>
      <dgm:spPr/>
    </dgm:pt>
    <dgm:pt modelId="{E1B214B0-0BB9-4819-9A79-DAAC24B88F0C}" type="pres">
      <dgm:prSet presAssocID="{C65F59BC-B55A-42E2-8431-ED606D2CF81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AB5DB4-62BE-4102-92DB-DE3E41E72CD5}" type="pres">
      <dgm:prSet presAssocID="{C65F59BC-B55A-42E2-8431-ED606D2CF81E}" presName="negativeSpace" presStyleCnt="0"/>
      <dgm:spPr/>
    </dgm:pt>
    <dgm:pt modelId="{59C8A251-4DA5-459F-B6F3-E81A2D42E0CD}" type="pres">
      <dgm:prSet presAssocID="{C65F59BC-B55A-42E2-8431-ED606D2CF81E}" presName="childText" presStyleLbl="conFgAcc1" presStyleIdx="2" presStyleCnt="4">
        <dgm:presLayoutVars>
          <dgm:bulletEnabled val="1"/>
        </dgm:presLayoutVars>
      </dgm:prSet>
      <dgm:spPr/>
    </dgm:pt>
    <dgm:pt modelId="{7453D341-DF2D-438E-9044-6EB49B112B06}" type="pres">
      <dgm:prSet presAssocID="{53996D54-F308-4663-8F3B-53C504EF2F68}" presName="spaceBetweenRectangles" presStyleCnt="0"/>
      <dgm:spPr/>
    </dgm:pt>
    <dgm:pt modelId="{6012D569-1A58-4E04-A8D2-89912AC60E94}" type="pres">
      <dgm:prSet presAssocID="{11A00715-D77B-4A50-B9DC-F7327E954D7E}" presName="parentLin" presStyleCnt="0"/>
      <dgm:spPr/>
    </dgm:pt>
    <dgm:pt modelId="{6C08185F-691D-4564-BFF8-2374B9B1F4DA}" type="pres">
      <dgm:prSet presAssocID="{11A00715-D77B-4A50-B9DC-F7327E954D7E}" presName="parentLeftMargin" presStyleLbl="node1" presStyleIdx="2" presStyleCnt="4"/>
      <dgm:spPr/>
    </dgm:pt>
    <dgm:pt modelId="{FD9C04EB-C5AA-46A4-A089-4067EF66AC5E}" type="pres">
      <dgm:prSet presAssocID="{11A00715-D77B-4A50-B9DC-F7327E954D7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B1CB8BE-3DEE-4FFA-8194-6563C71842DB}" type="pres">
      <dgm:prSet presAssocID="{11A00715-D77B-4A50-B9DC-F7327E954D7E}" presName="negativeSpace" presStyleCnt="0"/>
      <dgm:spPr/>
    </dgm:pt>
    <dgm:pt modelId="{18801E7B-DC65-408C-B85B-57A59195A191}" type="pres">
      <dgm:prSet presAssocID="{11A00715-D77B-4A50-B9DC-F7327E954D7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6F20917-03B2-45BD-AB69-D2C6DD5A0301}" type="presOf" srcId="{9AE6FE5B-E1E6-4E51-95E3-84809785BC38}" destId="{024B6BE0-8628-4D85-BCD6-0CBC8A01F254}" srcOrd="0" destOrd="0" presId="urn:microsoft.com/office/officeart/2005/8/layout/list1"/>
    <dgm:cxn modelId="{42A93B24-60D0-43FA-864C-2CF6558CAC06}" srcId="{84DA925D-91A5-4FFD-B6A9-94AB36D83F49}" destId="{11A00715-D77B-4A50-B9DC-F7327E954D7E}" srcOrd="3" destOrd="0" parTransId="{FAADC146-788D-4D60-BC76-7E8663A9CE3C}" sibTransId="{1A33BE27-0BA9-4061-97E5-6F9713BD4A05}"/>
    <dgm:cxn modelId="{72A58C28-B42F-4F0D-B8BC-CB03D8D75192}" srcId="{84DA925D-91A5-4FFD-B6A9-94AB36D83F49}" destId="{378DD6B9-B2C3-4073-BBD8-C0FD56285783}" srcOrd="0" destOrd="0" parTransId="{0802465B-D81B-4094-B52D-18662A0C2E39}" sibTransId="{D7E77462-7B63-45F6-9748-C6528B28052E}"/>
    <dgm:cxn modelId="{20AFC32D-65E4-4815-99DE-6E753AB24053}" srcId="{84DA925D-91A5-4FFD-B6A9-94AB36D83F49}" destId="{C65F59BC-B55A-42E2-8431-ED606D2CF81E}" srcOrd="2" destOrd="0" parTransId="{7DB8CD9E-5889-4173-A656-EAEFCBAB2837}" sibTransId="{53996D54-F308-4663-8F3B-53C504EF2F68}"/>
    <dgm:cxn modelId="{D7480663-3531-4E8C-87A2-6AACDFD1F917}" type="presOf" srcId="{378DD6B9-B2C3-4073-BBD8-C0FD56285783}" destId="{CD1B8CE9-45E4-47C7-BE86-CAEC0CE6E5E8}" srcOrd="1" destOrd="0" presId="urn:microsoft.com/office/officeart/2005/8/layout/list1"/>
    <dgm:cxn modelId="{86633144-B46B-48F7-95BC-6E95CA7567B8}" type="presOf" srcId="{11A00715-D77B-4A50-B9DC-F7327E954D7E}" destId="{FD9C04EB-C5AA-46A4-A089-4067EF66AC5E}" srcOrd="1" destOrd="0" presId="urn:microsoft.com/office/officeart/2005/8/layout/list1"/>
    <dgm:cxn modelId="{E0CF534A-C2A7-4B26-83B5-EC38D9678BEE}" type="presOf" srcId="{84DA925D-91A5-4FFD-B6A9-94AB36D83F49}" destId="{AD88928D-EBA9-4922-A3E2-D6629693A3AC}" srcOrd="0" destOrd="0" presId="urn:microsoft.com/office/officeart/2005/8/layout/list1"/>
    <dgm:cxn modelId="{20EB6D53-2EC8-490C-9C0C-32FC0FC64C28}" type="presOf" srcId="{9AE6FE5B-E1E6-4E51-95E3-84809785BC38}" destId="{6800E79B-123F-4B4D-AE96-54EB45A29519}" srcOrd="1" destOrd="0" presId="urn:microsoft.com/office/officeart/2005/8/layout/list1"/>
    <dgm:cxn modelId="{C412178B-2864-4AF4-92FC-5AB941971E88}" type="presOf" srcId="{C65F59BC-B55A-42E2-8431-ED606D2CF81E}" destId="{E1B214B0-0BB9-4819-9A79-DAAC24B88F0C}" srcOrd="1" destOrd="0" presId="urn:microsoft.com/office/officeart/2005/8/layout/list1"/>
    <dgm:cxn modelId="{4372B19D-94ED-4724-9A89-02422934FBEC}" type="presOf" srcId="{378DD6B9-B2C3-4073-BBD8-C0FD56285783}" destId="{6B310CE6-4092-4025-B969-62E6AEE73C8C}" srcOrd="0" destOrd="0" presId="urn:microsoft.com/office/officeart/2005/8/layout/list1"/>
    <dgm:cxn modelId="{6859DEDE-EB92-4260-B2D4-7D5812AADC52}" type="presOf" srcId="{C65F59BC-B55A-42E2-8431-ED606D2CF81E}" destId="{70BEF600-FE16-470C-BA03-4D204DB2833B}" srcOrd="0" destOrd="0" presId="urn:microsoft.com/office/officeart/2005/8/layout/list1"/>
    <dgm:cxn modelId="{80A0BEE8-2896-41C2-9170-4E4C96D373C0}" type="presOf" srcId="{11A00715-D77B-4A50-B9DC-F7327E954D7E}" destId="{6C08185F-691D-4564-BFF8-2374B9B1F4DA}" srcOrd="0" destOrd="0" presId="urn:microsoft.com/office/officeart/2005/8/layout/list1"/>
    <dgm:cxn modelId="{2B0D90FA-C152-4EAE-BCEB-0557323FFA13}" srcId="{84DA925D-91A5-4FFD-B6A9-94AB36D83F49}" destId="{9AE6FE5B-E1E6-4E51-95E3-84809785BC38}" srcOrd="1" destOrd="0" parTransId="{C7BB0FA5-E624-4970-9DC8-9322D5E7CDFE}" sibTransId="{1AFF2A52-CA5F-40AC-97EF-5449A5C174EE}"/>
    <dgm:cxn modelId="{8CA288F7-7B87-4161-BB7A-70E2689BED39}" type="presParOf" srcId="{AD88928D-EBA9-4922-A3E2-D6629693A3AC}" destId="{2BA5D836-BAAF-41B6-9CC1-FCC02E0005F8}" srcOrd="0" destOrd="0" presId="urn:microsoft.com/office/officeart/2005/8/layout/list1"/>
    <dgm:cxn modelId="{EC8ED10E-E4CF-42AF-BAE1-14259FD628C6}" type="presParOf" srcId="{2BA5D836-BAAF-41B6-9CC1-FCC02E0005F8}" destId="{6B310CE6-4092-4025-B969-62E6AEE73C8C}" srcOrd="0" destOrd="0" presId="urn:microsoft.com/office/officeart/2005/8/layout/list1"/>
    <dgm:cxn modelId="{D25CD647-2D8F-4F02-8D26-DBB318F4F0B5}" type="presParOf" srcId="{2BA5D836-BAAF-41B6-9CC1-FCC02E0005F8}" destId="{CD1B8CE9-45E4-47C7-BE86-CAEC0CE6E5E8}" srcOrd="1" destOrd="0" presId="urn:microsoft.com/office/officeart/2005/8/layout/list1"/>
    <dgm:cxn modelId="{26D53A8C-9AE0-45C4-B4E8-D463CFD11233}" type="presParOf" srcId="{AD88928D-EBA9-4922-A3E2-D6629693A3AC}" destId="{472E483F-7278-48D3-AA20-0DF348310FD1}" srcOrd="1" destOrd="0" presId="urn:microsoft.com/office/officeart/2005/8/layout/list1"/>
    <dgm:cxn modelId="{D371E19C-F896-4897-B85D-8C5E93C3D9CA}" type="presParOf" srcId="{AD88928D-EBA9-4922-A3E2-D6629693A3AC}" destId="{6BE98621-AAB3-45A1-BCDC-35D57E2B3331}" srcOrd="2" destOrd="0" presId="urn:microsoft.com/office/officeart/2005/8/layout/list1"/>
    <dgm:cxn modelId="{C7E93912-98E5-4EE8-909B-F45ABDFDDFAC}" type="presParOf" srcId="{AD88928D-EBA9-4922-A3E2-D6629693A3AC}" destId="{A483414D-A657-4BAC-8A23-6F3D78476378}" srcOrd="3" destOrd="0" presId="urn:microsoft.com/office/officeart/2005/8/layout/list1"/>
    <dgm:cxn modelId="{F43ECD4A-11B6-406E-A16E-992930396A92}" type="presParOf" srcId="{AD88928D-EBA9-4922-A3E2-D6629693A3AC}" destId="{A2309E0A-7417-4AD9-BE6C-79B280EABBB4}" srcOrd="4" destOrd="0" presId="urn:microsoft.com/office/officeart/2005/8/layout/list1"/>
    <dgm:cxn modelId="{FC32ECAA-88EA-43A3-B411-BF2901888330}" type="presParOf" srcId="{A2309E0A-7417-4AD9-BE6C-79B280EABBB4}" destId="{024B6BE0-8628-4D85-BCD6-0CBC8A01F254}" srcOrd="0" destOrd="0" presId="urn:microsoft.com/office/officeart/2005/8/layout/list1"/>
    <dgm:cxn modelId="{851AE2D0-F30D-4638-AC4A-AA94603C7514}" type="presParOf" srcId="{A2309E0A-7417-4AD9-BE6C-79B280EABBB4}" destId="{6800E79B-123F-4B4D-AE96-54EB45A29519}" srcOrd="1" destOrd="0" presId="urn:microsoft.com/office/officeart/2005/8/layout/list1"/>
    <dgm:cxn modelId="{E2C3B4D2-169B-4F7A-AE69-92BCD94783AD}" type="presParOf" srcId="{AD88928D-EBA9-4922-A3E2-D6629693A3AC}" destId="{0584BF8D-361D-45EB-85F1-BE67B8A3546B}" srcOrd="5" destOrd="0" presId="urn:microsoft.com/office/officeart/2005/8/layout/list1"/>
    <dgm:cxn modelId="{A944BDB5-8202-4F24-9C6F-D5136DB409CB}" type="presParOf" srcId="{AD88928D-EBA9-4922-A3E2-D6629693A3AC}" destId="{9EB19C0C-B4C2-4A65-AA3C-DAA32F9E5F94}" srcOrd="6" destOrd="0" presId="urn:microsoft.com/office/officeart/2005/8/layout/list1"/>
    <dgm:cxn modelId="{633EB1CD-76CD-441F-BC8B-F9519008E6A3}" type="presParOf" srcId="{AD88928D-EBA9-4922-A3E2-D6629693A3AC}" destId="{267AF483-30AF-48B4-BDBA-4B2530740A15}" srcOrd="7" destOrd="0" presId="urn:microsoft.com/office/officeart/2005/8/layout/list1"/>
    <dgm:cxn modelId="{8A469D0F-496F-44A6-BCD0-E1F5394D8975}" type="presParOf" srcId="{AD88928D-EBA9-4922-A3E2-D6629693A3AC}" destId="{1C8F9524-4D5E-4357-B3C1-34E0803F552B}" srcOrd="8" destOrd="0" presId="urn:microsoft.com/office/officeart/2005/8/layout/list1"/>
    <dgm:cxn modelId="{38608A9C-BD53-417A-A440-3214EE710EE4}" type="presParOf" srcId="{1C8F9524-4D5E-4357-B3C1-34E0803F552B}" destId="{70BEF600-FE16-470C-BA03-4D204DB2833B}" srcOrd="0" destOrd="0" presId="urn:microsoft.com/office/officeart/2005/8/layout/list1"/>
    <dgm:cxn modelId="{0E8AB2CE-90D3-4031-825D-07F7D0AC0D01}" type="presParOf" srcId="{1C8F9524-4D5E-4357-B3C1-34E0803F552B}" destId="{E1B214B0-0BB9-4819-9A79-DAAC24B88F0C}" srcOrd="1" destOrd="0" presId="urn:microsoft.com/office/officeart/2005/8/layout/list1"/>
    <dgm:cxn modelId="{A98CD60C-C71C-40A6-9B65-AC22DD072DCC}" type="presParOf" srcId="{AD88928D-EBA9-4922-A3E2-D6629693A3AC}" destId="{5CAB5DB4-62BE-4102-92DB-DE3E41E72CD5}" srcOrd="9" destOrd="0" presId="urn:microsoft.com/office/officeart/2005/8/layout/list1"/>
    <dgm:cxn modelId="{48E50C2E-5819-40A6-A47A-8FA2B6A00383}" type="presParOf" srcId="{AD88928D-EBA9-4922-A3E2-D6629693A3AC}" destId="{59C8A251-4DA5-459F-B6F3-E81A2D42E0CD}" srcOrd="10" destOrd="0" presId="urn:microsoft.com/office/officeart/2005/8/layout/list1"/>
    <dgm:cxn modelId="{C2E5FFFD-F2AA-4049-8083-4C9960A0ECF1}" type="presParOf" srcId="{AD88928D-EBA9-4922-A3E2-D6629693A3AC}" destId="{7453D341-DF2D-438E-9044-6EB49B112B06}" srcOrd="11" destOrd="0" presId="urn:microsoft.com/office/officeart/2005/8/layout/list1"/>
    <dgm:cxn modelId="{414AED9E-3666-48DF-8A77-CF0AD94FDB8B}" type="presParOf" srcId="{AD88928D-EBA9-4922-A3E2-D6629693A3AC}" destId="{6012D569-1A58-4E04-A8D2-89912AC60E94}" srcOrd="12" destOrd="0" presId="urn:microsoft.com/office/officeart/2005/8/layout/list1"/>
    <dgm:cxn modelId="{098DF424-809F-40E5-96DC-51DC7EDBD786}" type="presParOf" srcId="{6012D569-1A58-4E04-A8D2-89912AC60E94}" destId="{6C08185F-691D-4564-BFF8-2374B9B1F4DA}" srcOrd="0" destOrd="0" presId="urn:microsoft.com/office/officeart/2005/8/layout/list1"/>
    <dgm:cxn modelId="{337F28E1-2BD0-4812-9F7F-222ABBF675B1}" type="presParOf" srcId="{6012D569-1A58-4E04-A8D2-89912AC60E94}" destId="{FD9C04EB-C5AA-46A4-A089-4067EF66AC5E}" srcOrd="1" destOrd="0" presId="urn:microsoft.com/office/officeart/2005/8/layout/list1"/>
    <dgm:cxn modelId="{14DCFDAE-03BE-40A7-80CB-3E1928482D38}" type="presParOf" srcId="{AD88928D-EBA9-4922-A3E2-D6629693A3AC}" destId="{7B1CB8BE-3DEE-4FFA-8194-6563C71842DB}" srcOrd="13" destOrd="0" presId="urn:microsoft.com/office/officeart/2005/8/layout/list1"/>
    <dgm:cxn modelId="{7C0B6749-4B8B-4AFB-A7B7-63AF2F34DC25}" type="presParOf" srcId="{AD88928D-EBA9-4922-A3E2-D6629693A3AC}" destId="{18801E7B-DC65-408C-B85B-57A59195A1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430B9-6DE2-4B77-9359-EEC7C41F62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1B9DA0-9DD8-4B1C-9E81-5F910DCE75DC}">
      <dgm:prSet phldrT="[Text]" custT="1"/>
      <dgm:spPr/>
      <dgm:t>
        <a:bodyPr/>
        <a:lstStyle/>
        <a:p>
          <a:r>
            <a:rPr lang="en-US" sz="1600" dirty="0"/>
            <a:t>May 2026: ARC-PA Site Visit </a:t>
          </a:r>
        </a:p>
      </dgm:t>
    </dgm:pt>
    <dgm:pt modelId="{E283AE70-C433-40BE-A1E4-BACEEC593962}" type="parTrans" cxnId="{B1CA50E4-9986-45C4-A377-14C6CE0E2BED}">
      <dgm:prSet/>
      <dgm:spPr/>
      <dgm:t>
        <a:bodyPr/>
        <a:lstStyle/>
        <a:p>
          <a:endParaRPr lang="en-US"/>
        </a:p>
      </dgm:t>
    </dgm:pt>
    <dgm:pt modelId="{3F822FCF-E761-4003-966A-F1F90F0FEC96}" type="sibTrans" cxnId="{B1CA50E4-9986-45C4-A377-14C6CE0E2BED}">
      <dgm:prSet/>
      <dgm:spPr/>
      <dgm:t>
        <a:bodyPr/>
        <a:lstStyle/>
        <a:p>
          <a:endParaRPr lang="en-US"/>
        </a:p>
      </dgm:t>
    </dgm:pt>
    <dgm:pt modelId="{1F37C730-ADB2-4AA7-A58B-94CC1AD755BF}">
      <dgm:prSet phldrT="[Text]" custT="1"/>
      <dgm:spPr/>
      <dgm:t>
        <a:bodyPr/>
        <a:lstStyle/>
        <a:p>
          <a:r>
            <a:rPr lang="en-US" sz="1600" dirty="0"/>
            <a:t>May 2026-January 2027: Monitoring Provisional Visit </a:t>
          </a:r>
        </a:p>
      </dgm:t>
    </dgm:pt>
    <dgm:pt modelId="{A5239A03-69BF-4BFF-9D56-77B3A4162FF4}" type="parTrans" cxnId="{7D671406-65BD-443D-86E0-8C055F9897D7}">
      <dgm:prSet/>
      <dgm:spPr/>
      <dgm:t>
        <a:bodyPr/>
        <a:lstStyle/>
        <a:p>
          <a:endParaRPr lang="en-US"/>
        </a:p>
      </dgm:t>
    </dgm:pt>
    <dgm:pt modelId="{1665070D-3726-40FC-8794-2B06215DA20B}" type="sibTrans" cxnId="{7D671406-65BD-443D-86E0-8C055F9897D7}">
      <dgm:prSet/>
      <dgm:spPr/>
      <dgm:t>
        <a:bodyPr/>
        <a:lstStyle/>
        <a:p>
          <a:endParaRPr lang="en-US"/>
        </a:p>
      </dgm:t>
    </dgm:pt>
    <dgm:pt modelId="{8A9B59D7-59C7-468E-9ECE-5057C6D4CD14}">
      <dgm:prSet phldrT="[Text]" custT="1"/>
      <dgm:spPr/>
      <dgm:t>
        <a:bodyPr/>
        <a:lstStyle/>
        <a:p>
          <a:r>
            <a:rPr lang="en-US" sz="1600" dirty="0"/>
            <a:t>18-24 Months Later: Final Provisional Visit </a:t>
          </a:r>
        </a:p>
      </dgm:t>
    </dgm:pt>
    <dgm:pt modelId="{A54EF2B0-EFE0-4BF4-BAA4-7EE0620EE392}" type="parTrans" cxnId="{8EF4FE8D-2594-4BE1-8EE0-B4F8635D3BEF}">
      <dgm:prSet/>
      <dgm:spPr/>
      <dgm:t>
        <a:bodyPr/>
        <a:lstStyle/>
        <a:p>
          <a:endParaRPr lang="en-US"/>
        </a:p>
      </dgm:t>
    </dgm:pt>
    <dgm:pt modelId="{4EA407BC-FDF3-49F2-B81A-5F37CA69702D}" type="sibTrans" cxnId="{8EF4FE8D-2594-4BE1-8EE0-B4F8635D3BEF}">
      <dgm:prSet/>
      <dgm:spPr/>
      <dgm:t>
        <a:bodyPr/>
        <a:lstStyle/>
        <a:p>
          <a:endParaRPr lang="en-US"/>
        </a:p>
      </dgm:t>
    </dgm:pt>
    <dgm:pt modelId="{E94DB910-9C6F-4696-B612-7B002101187C}" type="pres">
      <dgm:prSet presAssocID="{25D430B9-6DE2-4B77-9359-EEC7C41F62EC}" presName="linear" presStyleCnt="0">
        <dgm:presLayoutVars>
          <dgm:dir/>
          <dgm:animLvl val="lvl"/>
          <dgm:resizeHandles val="exact"/>
        </dgm:presLayoutVars>
      </dgm:prSet>
      <dgm:spPr/>
    </dgm:pt>
    <dgm:pt modelId="{7BB45EA0-6751-4B64-A463-88B73003C389}" type="pres">
      <dgm:prSet presAssocID="{5C1B9DA0-9DD8-4B1C-9E81-5F910DCE75DC}" presName="parentLin" presStyleCnt="0"/>
      <dgm:spPr/>
    </dgm:pt>
    <dgm:pt modelId="{E355E013-80E6-4591-91EF-3194DDAECD59}" type="pres">
      <dgm:prSet presAssocID="{5C1B9DA0-9DD8-4B1C-9E81-5F910DCE75DC}" presName="parentLeftMargin" presStyleLbl="node1" presStyleIdx="0" presStyleCnt="3"/>
      <dgm:spPr/>
    </dgm:pt>
    <dgm:pt modelId="{AECBDCC6-B0E8-4B11-8CB4-341337CB553A}" type="pres">
      <dgm:prSet presAssocID="{5C1B9DA0-9DD8-4B1C-9E81-5F910DCE75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5C1D4D-B201-48E7-800A-EE3F8B238498}" type="pres">
      <dgm:prSet presAssocID="{5C1B9DA0-9DD8-4B1C-9E81-5F910DCE75DC}" presName="negativeSpace" presStyleCnt="0"/>
      <dgm:spPr/>
    </dgm:pt>
    <dgm:pt modelId="{95AD36FA-B385-4AB6-8D48-282E824D4C8F}" type="pres">
      <dgm:prSet presAssocID="{5C1B9DA0-9DD8-4B1C-9E81-5F910DCE75DC}" presName="childText" presStyleLbl="conFgAcc1" presStyleIdx="0" presStyleCnt="3">
        <dgm:presLayoutVars>
          <dgm:bulletEnabled val="1"/>
        </dgm:presLayoutVars>
      </dgm:prSet>
      <dgm:spPr/>
    </dgm:pt>
    <dgm:pt modelId="{E4E2686B-3C06-48B7-9164-A896A6DE283C}" type="pres">
      <dgm:prSet presAssocID="{3F822FCF-E761-4003-966A-F1F90F0FEC96}" presName="spaceBetweenRectangles" presStyleCnt="0"/>
      <dgm:spPr/>
    </dgm:pt>
    <dgm:pt modelId="{F507D24E-CAD6-4B6F-B402-02C745988C4C}" type="pres">
      <dgm:prSet presAssocID="{1F37C730-ADB2-4AA7-A58B-94CC1AD755BF}" presName="parentLin" presStyleCnt="0"/>
      <dgm:spPr/>
    </dgm:pt>
    <dgm:pt modelId="{C0FBB3F9-2D50-4AEE-9850-48343C822B7D}" type="pres">
      <dgm:prSet presAssocID="{1F37C730-ADB2-4AA7-A58B-94CC1AD755BF}" presName="parentLeftMargin" presStyleLbl="node1" presStyleIdx="0" presStyleCnt="3"/>
      <dgm:spPr/>
    </dgm:pt>
    <dgm:pt modelId="{BA8F6626-7C2C-4010-932B-1FFDDA6F1DD1}" type="pres">
      <dgm:prSet presAssocID="{1F37C730-ADB2-4AA7-A58B-94CC1AD755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D38DE3-0FA9-461A-9F45-C1389B160EED}" type="pres">
      <dgm:prSet presAssocID="{1F37C730-ADB2-4AA7-A58B-94CC1AD755BF}" presName="negativeSpace" presStyleCnt="0"/>
      <dgm:spPr/>
    </dgm:pt>
    <dgm:pt modelId="{FA043B8D-D7E2-4363-94D1-65D159DAEDD3}" type="pres">
      <dgm:prSet presAssocID="{1F37C730-ADB2-4AA7-A58B-94CC1AD755BF}" presName="childText" presStyleLbl="conFgAcc1" presStyleIdx="1" presStyleCnt="3">
        <dgm:presLayoutVars>
          <dgm:bulletEnabled val="1"/>
        </dgm:presLayoutVars>
      </dgm:prSet>
      <dgm:spPr/>
    </dgm:pt>
    <dgm:pt modelId="{9A3304E6-4B78-420C-BD64-3521FB82835D}" type="pres">
      <dgm:prSet presAssocID="{1665070D-3726-40FC-8794-2B06215DA20B}" presName="spaceBetweenRectangles" presStyleCnt="0"/>
      <dgm:spPr/>
    </dgm:pt>
    <dgm:pt modelId="{9926DED7-9586-49B0-8F3D-2662AEB3CA88}" type="pres">
      <dgm:prSet presAssocID="{8A9B59D7-59C7-468E-9ECE-5057C6D4CD14}" presName="parentLin" presStyleCnt="0"/>
      <dgm:spPr/>
    </dgm:pt>
    <dgm:pt modelId="{3CBA52A1-3E7C-459F-B1A6-42CB6BA51D4B}" type="pres">
      <dgm:prSet presAssocID="{8A9B59D7-59C7-468E-9ECE-5057C6D4CD14}" presName="parentLeftMargin" presStyleLbl="node1" presStyleIdx="1" presStyleCnt="3"/>
      <dgm:spPr/>
    </dgm:pt>
    <dgm:pt modelId="{C5266596-9805-47AD-8177-6909B6FF1DE8}" type="pres">
      <dgm:prSet presAssocID="{8A9B59D7-59C7-468E-9ECE-5057C6D4CD1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B0008C-EC86-4E20-A602-CD51659E54F1}" type="pres">
      <dgm:prSet presAssocID="{8A9B59D7-59C7-468E-9ECE-5057C6D4CD14}" presName="negativeSpace" presStyleCnt="0"/>
      <dgm:spPr/>
    </dgm:pt>
    <dgm:pt modelId="{EA994EE2-234F-417F-B859-72E6C3C90422}" type="pres">
      <dgm:prSet presAssocID="{8A9B59D7-59C7-468E-9ECE-5057C6D4CD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671406-65BD-443D-86E0-8C055F9897D7}" srcId="{25D430B9-6DE2-4B77-9359-EEC7C41F62EC}" destId="{1F37C730-ADB2-4AA7-A58B-94CC1AD755BF}" srcOrd="1" destOrd="0" parTransId="{A5239A03-69BF-4BFF-9D56-77B3A4162FF4}" sibTransId="{1665070D-3726-40FC-8794-2B06215DA20B}"/>
    <dgm:cxn modelId="{96A0E862-BA31-474D-AA8A-5859690064FA}" type="presOf" srcId="{5C1B9DA0-9DD8-4B1C-9E81-5F910DCE75DC}" destId="{AECBDCC6-B0E8-4B11-8CB4-341337CB553A}" srcOrd="1" destOrd="0" presId="urn:microsoft.com/office/officeart/2005/8/layout/list1"/>
    <dgm:cxn modelId="{36E77859-1236-4B62-8442-1B27097C5E3D}" type="presOf" srcId="{1F37C730-ADB2-4AA7-A58B-94CC1AD755BF}" destId="{BA8F6626-7C2C-4010-932B-1FFDDA6F1DD1}" srcOrd="1" destOrd="0" presId="urn:microsoft.com/office/officeart/2005/8/layout/list1"/>
    <dgm:cxn modelId="{6484907E-5691-4446-96C7-C08253FD2A54}" type="presOf" srcId="{25D430B9-6DE2-4B77-9359-EEC7C41F62EC}" destId="{E94DB910-9C6F-4696-B612-7B002101187C}" srcOrd="0" destOrd="0" presId="urn:microsoft.com/office/officeart/2005/8/layout/list1"/>
    <dgm:cxn modelId="{8EF4FE8D-2594-4BE1-8EE0-B4F8635D3BEF}" srcId="{25D430B9-6DE2-4B77-9359-EEC7C41F62EC}" destId="{8A9B59D7-59C7-468E-9ECE-5057C6D4CD14}" srcOrd="2" destOrd="0" parTransId="{A54EF2B0-EFE0-4BF4-BAA4-7EE0620EE392}" sibTransId="{4EA407BC-FDF3-49F2-B81A-5F37CA69702D}"/>
    <dgm:cxn modelId="{07BB6C9C-E199-4B1E-BAF9-5EBE274029B8}" type="presOf" srcId="{5C1B9DA0-9DD8-4B1C-9E81-5F910DCE75DC}" destId="{E355E013-80E6-4591-91EF-3194DDAECD59}" srcOrd="0" destOrd="0" presId="urn:microsoft.com/office/officeart/2005/8/layout/list1"/>
    <dgm:cxn modelId="{304A1EA0-4852-4A92-B862-94A7F080EB6E}" type="presOf" srcId="{8A9B59D7-59C7-468E-9ECE-5057C6D4CD14}" destId="{3CBA52A1-3E7C-459F-B1A6-42CB6BA51D4B}" srcOrd="0" destOrd="0" presId="urn:microsoft.com/office/officeart/2005/8/layout/list1"/>
    <dgm:cxn modelId="{2239A0C5-4DAD-4724-8765-770B44BE1750}" type="presOf" srcId="{1F37C730-ADB2-4AA7-A58B-94CC1AD755BF}" destId="{C0FBB3F9-2D50-4AEE-9850-48343C822B7D}" srcOrd="0" destOrd="0" presId="urn:microsoft.com/office/officeart/2005/8/layout/list1"/>
    <dgm:cxn modelId="{B1CA50E4-9986-45C4-A377-14C6CE0E2BED}" srcId="{25D430B9-6DE2-4B77-9359-EEC7C41F62EC}" destId="{5C1B9DA0-9DD8-4B1C-9E81-5F910DCE75DC}" srcOrd="0" destOrd="0" parTransId="{E283AE70-C433-40BE-A1E4-BACEEC593962}" sibTransId="{3F822FCF-E761-4003-966A-F1F90F0FEC96}"/>
    <dgm:cxn modelId="{01B2C3FC-8D4C-462C-9AF2-CA6AD2E49D25}" type="presOf" srcId="{8A9B59D7-59C7-468E-9ECE-5057C6D4CD14}" destId="{C5266596-9805-47AD-8177-6909B6FF1DE8}" srcOrd="1" destOrd="0" presId="urn:microsoft.com/office/officeart/2005/8/layout/list1"/>
    <dgm:cxn modelId="{4B52A409-7086-41EF-936B-282DFA1D8F5B}" type="presParOf" srcId="{E94DB910-9C6F-4696-B612-7B002101187C}" destId="{7BB45EA0-6751-4B64-A463-88B73003C389}" srcOrd="0" destOrd="0" presId="urn:microsoft.com/office/officeart/2005/8/layout/list1"/>
    <dgm:cxn modelId="{54DB450E-9728-482A-B343-0B2D419B61D6}" type="presParOf" srcId="{7BB45EA0-6751-4B64-A463-88B73003C389}" destId="{E355E013-80E6-4591-91EF-3194DDAECD59}" srcOrd="0" destOrd="0" presId="urn:microsoft.com/office/officeart/2005/8/layout/list1"/>
    <dgm:cxn modelId="{3DC09CB1-DC60-4A5A-928F-D47653F2224C}" type="presParOf" srcId="{7BB45EA0-6751-4B64-A463-88B73003C389}" destId="{AECBDCC6-B0E8-4B11-8CB4-341337CB553A}" srcOrd="1" destOrd="0" presId="urn:microsoft.com/office/officeart/2005/8/layout/list1"/>
    <dgm:cxn modelId="{9968C25A-B7FD-4759-9645-66572BD177A5}" type="presParOf" srcId="{E94DB910-9C6F-4696-B612-7B002101187C}" destId="{635C1D4D-B201-48E7-800A-EE3F8B238498}" srcOrd="1" destOrd="0" presId="urn:microsoft.com/office/officeart/2005/8/layout/list1"/>
    <dgm:cxn modelId="{6FAB00FE-B162-4AA9-B43C-8D2A14E5BB29}" type="presParOf" srcId="{E94DB910-9C6F-4696-B612-7B002101187C}" destId="{95AD36FA-B385-4AB6-8D48-282E824D4C8F}" srcOrd="2" destOrd="0" presId="urn:microsoft.com/office/officeart/2005/8/layout/list1"/>
    <dgm:cxn modelId="{86C50549-9C6B-438B-8B6C-C1E1600A7818}" type="presParOf" srcId="{E94DB910-9C6F-4696-B612-7B002101187C}" destId="{E4E2686B-3C06-48B7-9164-A896A6DE283C}" srcOrd="3" destOrd="0" presId="urn:microsoft.com/office/officeart/2005/8/layout/list1"/>
    <dgm:cxn modelId="{1740D2D9-BA64-4E57-A951-4D693A109DDC}" type="presParOf" srcId="{E94DB910-9C6F-4696-B612-7B002101187C}" destId="{F507D24E-CAD6-4B6F-B402-02C745988C4C}" srcOrd="4" destOrd="0" presId="urn:microsoft.com/office/officeart/2005/8/layout/list1"/>
    <dgm:cxn modelId="{9E0AB56C-6918-4312-8F7D-E0702F8B9B77}" type="presParOf" srcId="{F507D24E-CAD6-4B6F-B402-02C745988C4C}" destId="{C0FBB3F9-2D50-4AEE-9850-48343C822B7D}" srcOrd="0" destOrd="0" presId="urn:microsoft.com/office/officeart/2005/8/layout/list1"/>
    <dgm:cxn modelId="{0D9A2C7A-589C-4FFD-8DF9-ADA4E9822D76}" type="presParOf" srcId="{F507D24E-CAD6-4B6F-B402-02C745988C4C}" destId="{BA8F6626-7C2C-4010-932B-1FFDDA6F1DD1}" srcOrd="1" destOrd="0" presId="urn:microsoft.com/office/officeart/2005/8/layout/list1"/>
    <dgm:cxn modelId="{89F1BDCD-57C2-49E4-AACA-FD1561E71D26}" type="presParOf" srcId="{E94DB910-9C6F-4696-B612-7B002101187C}" destId="{78D38DE3-0FA9-461A-9F45-C1389B160EED}" srcOrd="5" destOrd="0" presId="urn:microsoft.com/office/officeart/2005/8/layout/list1"/>
    <dgm:cxn modelId="{F60F42F4-9C1C-45C6-A922-2B2636B21176}" type="presParOf" srcId="{E94DB910-9C6F-4696-B612-7B002101187C}" destId="{FA043B8D-D7E2-4363-94D1-65D159DAEDD3}" srcOrd="6" destOrd="0" presId="urn:microsoft.com/office/officeart/2005/8/layout/list1"/>
    <dgm:cxn modelId="{6C9E63CD-B708-49D6-BEAB-4DF32DBAA90A}" type="presParOf" srcId="{E94DB910-9C6F-4696-B612-7B002101187C}" destId="{9A3304E6-4B78-420C-BD64-3521FB82835D}" srcOrd="7" destOrd="0" presId="urn:microsoft.com/office/officeart/2005/8/layout/list1"/>
    <dgm:cxn modelId="{98C15DCE-FACF-4C2F-9CD8-C991460386A2}" type="presParOf" srcId="{E94DB910-9C6F-4696-B612-7B002101187C}" destId="{9926DED7-9586-49B0-8F3D-2662AEB3CA88}" srcOrd="8" destOrd="0" presId="urn:microsoft.com/office/officeart/2005/8/layout/list1"/>
    <dgm:cxn modelId="{340DE4F7-5261-4185-987F-AE7A2C5CD98F}" type="presParOf" srcId="{9926DED7-9586-49B0-8F3D-2662AEB3CA88}" destId="{3CBA52A1-3E7C-459F-B1A6-42CB6BA51D4B}" srcOrd="0" destOrd="0" presId="urn:microsoft.com/office/officeart/2005/8/layout/list1"/>
    <dgm:cxn modelId="{3D16CD03-9373-4A77-A16D-937302EE551F}" type="presParOf" srcId="{9926DED7-9586-49B0-8F3D-2662AEB3CA88}" destId="{C5266596-9805-47AD-8177-6909B6FF1DE8}" srcOrd="1" destOrd="0" presId="urn:microsoft.com/office/officeart/2005/8/layout/list1"/>
    <dgm:cxn modelId="{D51AECC4-2E7E-4987-8BD0-2A6C3E0DCAAE}" type="presParOf" srcId="{E94DB910-9C6F-4696-B612-7B002101187C}" destId="{81B0008C-EC86-4E20-A602-CD51659E54F1}" srcOrd="9" destOrd="0" presId="urn:microsoft.com/office/officeart/2005/8/layout/list1"/>
    <dgm:cxn modelId="{DEB16B04-6A01-4370-AE26-5EA3C79F7039}" type="presParOf" srcId="{E94DB910-9C6F-4696-B612-7B002101187C}" destId="{EA994EE2-234F-417F-B859-72E6C3C904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1FC0A6-3819-4721-9D4F-84DFB9CE2AA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8C1FF-F9AD-48F2-A1ED-5B162CA7E48E}">
      <dgm:prSet phldrT="[Text]"/>
      <dgm:spPr/>
      <dgm:t>
        <a:bodyPr/>
        <a:lstStyle/>
        <a:p>
          <a:r>
            <a:rPr lang="en-US" dirty="0"/>
            <a:t>1. Foundational Medicine Courses </a:t>
          </a:r>
        </a:p>
      </dgm:t>
    </dgm:pt>
    <dgm:pt modelId="{AD573427-C7A2-4F3B-BC8B-547F3F3DE117}" type="parTrans" cxnId="{E93B93F5-C593-43EA-B983-00E54CB0E0E0}">
      <dgm:prSet/>
      <dgm:spPr/>
      <dgm:t>
        <a:bodyPr/>
        <a:lstStyle/>
        <a:p>
          <a:endParaRPr lang="en-US"/>
        </a:p>
      </dgm:t>
    </dgm:pt>
    <dgm:pt modelId="{F38C7C47-262B-4BC0-88B7-FC9D51920F26}" type="sibTrans" cxnId="{E93B93F5-C593-43EA-B983-00E54CB0E0E0}">
      <dgm:prSet/>
      <dgm:spPr/>
      <dgm:t>
        <a:bodyPr/>
        <a:lstStyle/>
        <a:p>
          <a:endParaRPr lang="en-US"/>
        </a:p>
      </dgm:t>
    </dgm:pt>
    <dgm:pt modelId="{87D6297F-F306-44A9-8325-C51A1A5F081A}">
      <dgm:prSet phldrT="[Text]"/>
      <dgm:spPr/>
      <dgm:t>
        <a:bodyPr/>
        <a:lstStyle/>
        <a:p>
          <a:r>
            <a:rPr lang="en-US" dirty="0"/>
            <a:t>2. Medical Knowledge &amp; Clinical Skills </a:t>
          </a:r>
        </a:p>
      </dgm:t>
    </dgm:pt>
    <dgm:pt modelId="{4C8E9048-6F44-4941-9435-F06AD1490E61}" type="parTrans" cxnId="{AA42C6BC-560E-4452-B22E-DF46E070B9EB}">
      <dgm:prSet/>
      <dgm:spPr/>
      <dgm:t>
        <a:bodyPr/>
        <a:lstStyle/>
        <a:p>
          <a:endParaRPr lang="en-US"/>
        </a:p>
      </dgm:t>
    </dgm:pt>
    <dgm:pt modelId="{B18F3463-3DFA-4893-B021-13883898E2E3}" type="sibTrans" cxnId="{AA42C6BC-560E-4452-B22E-DF46E070B9EB}">
      <dgm:prSet/>
      <dgm:spPr/>
      <dgm:t>
        <a:bodyPr/>
        <a:lstStyle/>
        <a:p>
          <a:endParaRPr lang="en-US"/>
        </a:p>
      </dgm:t>
    </dgm:pt>
    <dgm:pt modelId="{D91E6F10-FD33-4949-B119-7579FF34E283}">
      <dgm:prSet phldrT="[Text]"/>
      <dgm:spPr/>
      <dgm:t>
        <a:bodyPr/>
        <a:lstStyle/>
        <a:p>
          <a:r>
            <a:rPr lang="en-US" dirty="0"/>
            <a:t>3. Clinical Rotations </a:t>
          </a:r>
        </a:p>
      </dgm:t>
    </dgm:pt>
    <dgm:pt modelId="{BB3682E8-0680-40FA-B886-F2ACF646333C}" type="parTrans" cxnId="{3B2E194D-617C-4905-A781-EBBD0255E83D}">
      <dgm:prSet/>
      <dgm:spPr/>
      <dgm:t>
        <a:bodyPr/>
        <a:lstStyle/>
        <a:p>
          <a:endParaRPr lang="en-US"/>
        </a:p>
      </dgm:t>
    </dgm:pt>
    <dgm:pt modelId="{AC4F767A-20ED-4A4C-B1FA-5070692BD5D6}" type="sibTrans" cxnId="{3B2E194D-617C-4905-A781-EBBD0255E83D}">
      <dgm:prSet/>
      <dgm:spPr/>
      <dgm:t>
        <a:bodyPr/>
        <a:lstStyle/>
        <a:p>
          <a:endParaRPr lang="en-US"/>
        </a:p>
      </dgm:t>
    </dgm:pt>
    <dgm:pt modelId="{EB4D08CA-64AC-46B3-8330-8397967C041A}">
      <dgm:prSet phldrT="[Text]"/>
      <dgm:spPr/>
      <dgm:t>
        <a:bodyPr/>
        <a:lstStyle/>
        <a:p>
          <a:r>
            <a:rPr lang="en-US" dirty="0"/>
            <a:t>4. Post Clinical Rotations </a:t>
          </a:r>
        </a:p>
      </dgm:t>
    </dgm:pt>
    <dgm:pt modelId="{6863820D-F5C3-4EBC-B160-B63208F224DA}" type="parTrans" cxnId="{6D063842-ECD8-43CD-887A-8323887655E2}">
      <dgm:prSet/>
      <dgm:spPr/>
      <dgm:t>
        <a:bodyPr/>
        <a:lstStyle/>
        <a:p>
          <a:endParaRPr lang="en-US"/>
        </a:p>
      </dgm:t>
    </dgm:pt>
    <dgm:pt modelId="{010EB6BE-9931-4A65-9F1A-3084D5B695FF}" type="sibTrans" cxnId="{6D063842-ECD8-43CD-887A-8323887655E2}">
      <dgm:prSet/>
      <dgm:spPr/>
      <dgm:t>
        <a:bodyPr/>
        <a:lstStyle/>
        <a:p>
          <a:endParaRPr lang="en-US"/>
        </a:p>
      </dgm:t>
    </dgm:pt>
    <dgm:pt modelId="{43FA988C-3126-48A5-9481-040D2356DC5E}" type="pres">
      <dgm:prSet presAssocID="{3C1FC0A6-3819-4721-9D4F-84DFB9CE2AA9}" presName="cycle" presStyleCnt="0">
        <dgm:presLayoutVars>
          <dgm:dir/>
          <dgm:resizeHandles val="exact"/>
        </dgm:presLayoutVars>
      </dgm:prSet>
      <dgm:spPr/>
    </dgm:pt>
    <dgm:pt modelId="{C625A66C-5728-43AB-BE10-D532471D99DB}" type="pres">
      <dgm:prSet presAssocID="{DBF8C1FF-F9AD-48F2-A1ED-5B162CA7E48E}" presName="node" presStyleLbl="node1" presStyleIdx="0" presStyleCnt="4">
        <dgm:presLayoutVars>
          <dgm:bulletEnabled val="1"/>
        </dgm:presLayoutVars>
      </dgm:prSet>
      <dgm:spPr/>
    </dgm:pt>
    <dgm:pt modelId="{0578FE60-0B83-42DD-832E-A9E3249427D5}" type="pres">
      <dgm:prSet presAssocID="{DBF8C1FF-F9AD-48F2-A1ED-5B162CA7E48E}" presName="spNode" presStyleCnt="0"/>
      <dgm:spPr/>
    </dgm:pt>
    <dgm:pt modelId="{688FE876-1199-441C-8C3A-8EF830037064}" type="pres">
      <dgm:prSet presAssocID="{F38C7C47-262B-4BC0-88B7-FC9D51920F26}" presName="sibTrans" presStyleLbl="sibTrans1D1" presStyleIdx="0" presStyleCnt="4"/>
      <dgm:spPr/>
    </dgm:pt>
    <dgm:pt modelId="{21E23000-3529-408D-A50E-9903F214548B}" type="pres">
      <dgm:prSet presAssocID="{87D6297F-F306-44A9-8325-C51A1A5F081A}" presName="node" presStyleLbl="node1" presStyleIdx="1" presStyleCnt="4">
        <dgm:presLayoutVars>
          <dgm:bulletEnabled val="1"/>
        </dgm:presLayoutVars>
      </dgm:prSet>
      <dgm:spPr/>
    </dgm:pt>
    <dgm:pt modelId="{4B9EDC85-D445-46A2-9E5E-51440B388DDC}" type="pres">
      <dgm:prSet presAssocID="{87D6297F-F306-44A9-8325-C51A1A5F081A}" presName="spNode" presStyleCnt="0"/>
      <dgm:spPr/>
    </dgm:pt>
    <dgm:pt modelId="{DC23B69E-A88B-4678-8767-345F762632F0}" type="pres">
      <dgm:prSet presAssocID="{B18F3463-3DFA-4893-B021-13883898E2E3}" presName="sibTrans" presStyleLbl="sibTrans1D1" presStyleIdx="1" presStyleCnt="4"/>
      <dgm:spPr/>
    </dgm:pt>
    <dgm:pt modelId="{2B0C6CB3-E712-4B7C-B21E-55FCCF554766}" type="pres">
      <dgm:prSet presAssocID="{D91E6F10-FD33-4949-B119-7579FF34E283}" presName="node" presStyleLbl="node1" presStyleIdx="2" presStyleCnt="4">
        <dgm:presLayoutVars>
          <dgm:bulletEnabled val="1"/>
        </dgm:presLayoutVars>
      </dgm:prSet>
      <dgm:spPr/>
    </dgm:pt>
    <dgm:pt modelId="{219E53F9-BE34-4995-8A3A-677053CA7C57}" type="pres">
      <dgm:prSet presAssocID="{D91E6F10-FD33-4949-B119-7579FF34E283}" presName="spNode" presStyleCnt="0"/>
      <dgm:spPr/>
    </dgm:pt>
    <dgm:pt modelId="{F8DBCBA3-5D88-4977-B128-8EC6E4C05A4A}" type="pres">
      <dgm:prSet presAssocID="{AC4F767A-20ED-4A4C-B1FA-5070692BD5D6}" presName="sibTrans" presStyleLbl="sibTrans1D1" presStyleIdx="2" presStyleCnt="4"/>
      <dgm:spPr/>
    </dgm:pt>
    <dgm:pt modelId="{3AE54A5D-B5AA-4895-9E4A-F2A7B7CA7E3B}" type="pres">
      <dgm:prSet presAssocID="{EB4D08CA-64AC-46B3-8330-8397967C041A}" presName="node" presStyleLbl="node1" presStyleIdx="3" presStyleCnt="4">
        <dgm:presLayoutVars>
          <dgm:bulletEnabled val="1"/>
        </dgm:presLayoutVars>
      </dgm:prSet>
      <dgm:spPr/>
    </dgm:pt>
    <dgm:pt modelId="{1AF8976D-1020-4642-84F6-70845796A447}" type="pres">
      <dgm:prSet presAssocID="{EB4D08CA-64AC-46B3-8330-8397967C041A}" presName="spNode" presStyleCnt="0"/>
      <dgm:spPr/>
    </dgm:pt>
    <dgm:pt modelId="{8B6DD130-B2A4-46E5-9531-427961E99645}" type="pres">
      <dgm:prSet presAssocID="{010EB6BE-9931-4A65-9F1A-3084D5B695FF}" presName="sibTrans" presStyleLbl="sibTrans1D1" presStyleIdx="3" presStyleCnt="4"/>
      <dgm:spPr/>
    </dgm:pt>
  </dgm:ptLst>
  <dgm:cxnLst>
    <dgm:cxn modelId="{0CA6A132-A778-4447-9C88-0A180019C336}" type="presOf" srcId="{87D6297F-F306-44A9-8325-C51A1A5F081A}" destId="{21E23000-3529-408D-A50E-9903F214548B}" srcOrd="0" destOrd="0" presId="urn:microsoft.com/office/officeart/2005/8/layout/cycle6"/>
    <dgm:cxn modelId="{6D063842-ECD8-43CD-887A-8323887655E2}" srcId="{3C1FC0A6-3819-4721-9D4F-84DFB9CE2AA9}" destId="{EB4D08CA-64AC-46B3-8330-8397967C041A}" srcOrd="3" destOrd="0" parTransId="{6863820D-F5C3-4EBC-B160-B63208F224DA}" sibTransId="{010EB6BE-9931-4A65-9F1A-3084D5B695FF}"/>
    <dgm:cxn modelId="{3B2E194D-617C-4905-A781-EBBD0255E83D}" srcId="{3C1FC0A6-3819-4721-9D4F-84DFB9CE2AA9}" destId="{D91E6F10-FD33-4949-B119-7579FF34E283}" srcOrd="2" destOrd="0" parTransId="{BB3682E8-0680-40FA-B886-F2ACF646333C}" sibTransId="{AC4F767A-20ED-4A4C-B1FA-5070692BD5D6}"/>
    <dgm:cxn modelId="{B0AEE97C-F0F9-4CBF-8E2A-F2A5B71C744E}" type="presOf" srcId="{EB4D08CA-64AC-46B3-8330-8397967C041A}" destId="{3AE54A5D-B5AA-4895-9E4A-F2A7B7CA7E3B}" srcOrd="0" destOrd="0" presId="urn:microsoft.com/office/officeart/2005/8/layout/cycle6"/>
    <dgm:cxn modelId="{FC9BC485-E693-4DFC-9C30-9F535DD8C076}" type="presOf" srcId="{D91E6F10-FD33-4949-B119-7579FF34E283}" destId="{2B0C6CB3-E712-4B7C-B21E-55FCCF554766}" srcOrd="0" destOrd="0" presId="urn:microsoft.com/office/officeart/2005/8/layout/cycle6"/>
    <dgm:cxn modelId="{09D90BA1-D941-486C-BAF6-DD5E4F3900A2}" type="presOf" srcId="{B18F3463-3DFA-4893-B021-13883898E2E3}" destId="{DC23B69E-A88B-4678-8767-345F762632F0}" srcOrd="0" destOrd="0" presId="urn:microsoft.com/office/officeart/2005/8/layout/cycle6"/>
    <dgm:cxn modelId="{AA42C6BC-560E-4452-B22E-DF46E070B9EB}" srcId="{3C1FC0A6-3819-4721-9D4F-84DFB9CE2AA9}" destId="{87D6297F-F306-44A9-8325-C51A1A5F081A}" srcOrd="1" destOrd="0" parTransId="{4C8E9048-6F44-4941-9435-F06AD1490E61}" sibTransId="{B18F3463-3DFA-4893-B021-13883898E2E3}"/>
    <dgm:cxn modelId="{3A3C35C0-0F74-4446-8516-2955234B5DB4}" type="presOf" srcId="{AC4F767A-20ED-4A4C-B1FA-5070692BD5D6}" destId="{F8DBCBA3-5D88-4977-B128-8EC6E4C05A4A}" srcOrd="0" destOrd="0" presId="urn:microsoft.com/office/officeart/2005/8/layout/cycle6"/>
    <dgm:cxn modelId="{84306DCF-D535-4F9C-8C72-EE4A43300306}" type="presOf" srcId="{3C1FC0A6-3819-4721-9D4F-84DFB9CE2AA9}" destId="{43FA988C-3126-48A5-9481-040D2356DC5E}" srcOrd="0" destOrd="0" presId="urn:microsoft.com/office/officeart/2005/8/layout/cycle6"/>
    <dgm:cxn modelId="{379B29D0-23C7-4AA5-BC72-FAFB1EE41D52}" type="presOf" srcId="{010EB6BE-9931-4A65-9F1A-3084D5B695FF}" destId="{8B6DD130-B2A4-46E5-9531-427961E99645}" srcOrd="0" destOrd="0" presId="urn:microsoft.com/office/officeart/2005/8/layout/cycle6"/>
    <dgm:cxn modelId="{5362A5DB-42C3-4059-A179-8F302DB75806}" type="presOf" srcId="{F38C7C47-262B-4BC0-88B7-FC9D51920F26}" destId="{688FE876-1199-441C-8C3A-8EF830037064}" srcOrd="0" destOrd="0" presId="urn:microsoft.com/office/officeart/2005/8/layout/cycle6"/>
    <dgm:cxn modelId="{E93B93F5-C593-43EA-B983-00E54CB0E0E0}" srcId="{3C1FC0A6-3819-4721-9D4F-84DFB9CE2AA9}" destId="{DBF8C1FF-F9AD-48F2-A1ED-5B162CA7E48E}" srcOrd="0" destOrd="0" parTransId="{AD573427-C7A2-4F3B-BC8B-547F3F3DE117}" sibTransId="{F38C7C47-262B-4BC0-88B7-FC9D51920F26}"/>
    <dgm:cxn modelId="{D18F0AFA-BB43-4338-9E71-6C9E24F85F8B}" type="presOf" srcId="{DBF8C1FF-F9AD-48F2-A1ED-5B162CA7E48E}" destId="{C625A66C-5728-43AB-BE10-D532471D99DB}" srcOrd="0" destOrd="0" presId="urn:microsoft.com/office/officeart/2005/8/layout/cycle6"/>
    <dgm:cxn modelId="{6DB1DC48-03AE-4A15-9B36-1F874AA9FD24}" type="presParOf" srcId="{43FA988C-3126-48A5-9481-040D2356DC5E}" destId="{C625A66C-5728-43AB-BE10-D532471D99DB}" srcOrd="0" destOrd="0" presId="urn:microsoft.com/office/officeart/2005/8/layout/cycle6"/>
    <dgm:cxn modelId="{86712A63-0D28-4737-87AC-91D519FDEEC0}" type="presParOf" srcId="{43FA988C-3126-48A5-9481-040D2356DC5E}" destId="{0578FE60-0B83-42DD-832E-A9E3249427D5}" srcOrd="1" destOrd="0" presId="urn:microsoft.com/office/officeart/2005/8/layout/cycle6"/>
    <dgm:cxn modelId="{FE4491DC-73A2-4BBC-A923-82764AC0BB37}" type="presParOf" srcId="{43FA988C-3126-48A5-9481-040D2356DC5E}" destId="{688FE876-1199-441C-8C3A-8EF830037064}" srcOrd="2" destOrd="0" presId="urn:microsoft.com/office/officeart/2005/8/layout/cycle6"/>
    <dgm:cxn modelId="{76B54E3E-121F-4D46-95B5-09A947114E13}" type="presParOf" srcId="{43FA988C-3126-48A5-9481-040D2356DC5E}" destId="{21E23000-3529-408D-A50E-9903F214548B}" srcOrd="3" destOrd="0" presId="urn:microsoft.com/office/officeart/2005/8/layout/cycle6"/>
    <dgm:cxn modelId="{81BAE2EB-97B0-44C2-8D21-F282709C0FCB}" type="presParOf" srcId="{43FA988C-3126-48A5-9481-040D2356DC5E}" destId="{4B9EDC85-D445-46A2-9E5E-51440B388DDC}" srcOrd="4" destOrd="0" presId="urn:microsoft.com/office/officeart/2005/8/layout/cycle6"/>
    <dgm:cxn modelId="{4608FED8-6E89-4D86-B8C0-98B715563656}" type="presParOf" srcId="{43FA988C-3126-48A5-9481-040D2356DC5E}" destId="{DC23B69E-A88B-4678-8767-345F762632F0}" srcOrd="5" destOrd="0" presId="urn:microsoft.com/office/officeart/2005/8/layout/cycle6"/>
    <dgm:cxn modelId="{A3D05889-5B73-45F1-8EC4-D1E09750F98A}" type="presParOf" srcId="{43FA988C-3126-48A5-9481-040D2356DC5E}" destId="{2B0C6CB3-E712-4B7C-B21E-55FCCF554766}" srcOrd="6" destOrd="0" presId="urn:microsoft.com/office/officeart/2005/8/layout/cycle6"/>
    <dgm:cxn modelId="{33EBE0BD-71DB-4911-9670-A9161E389328}" type="presParOf" srcId="{43FA988C-3126-48A5-9481-040D2356DC5E}" destId="{219E53F9-BE34-4995-8A3A-677053CA7C57}" srcOrd="7" destOrd="0" presId="urn:microsoft.com/office/officeart/2005/8/layout/cycle6"/>
    <dgm:cxn modelId="{21957CBE-050A-4B03-B69A-4F5E23BB764B}" type="presParOf" srcId="{43FA988C-3126-48A5-9481-040D2356DC5E}" destId="{F8DBCBA3-5D88-4977-B128-8EC6E4C05A4A}" srcOrd="8" destOrd="0" presId="urn:microsoft.com/office/officeart/2005/8/layout/cycle6"/>
    <dgm:cxn modelId="{24544D03-9383-477F-87FF-5C0C7ECC79A3}" type="presParOf" srcId="{43FA988C-3126-48A5-9481-040D2356DC5E}" destId="{3AE54A5D-B5AA-4895-9E4A-F2A7B7CA7E3B}" srcOrd="9" destOrd="0" presId="urn:microsoft.com/office/officeart/2005/8/layout/cycle6"/>
    <dgm:cxn modelId="{F0177C49-2C77-4146-9658-F93C6223C6DB}" type="presParOf" srcId="{43FA988C-3126-48A5-9481-040D2356DC5E}" destId="{1AF8976D-1020-4642-84F6-70845796A447}" srcOrd="10" destOrd="0" presId="urn:microsoft.com/office/officeart/2005/8/layout/cycle6"/>
    <dgm:cxn modelId="{33372D5B-4890-470A-B276-4643AE268271}" type="presParOf" srcId="{43FA988C-3126-48A5-9481-040D2356DC5E}" destId="{8B6DD130-B2A4-46E5-9531-427961E9964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98621-AAB3-45A1-BCDC-35D57E2B3331}">
      <dsp:nvSpPr>
        <dsp:cNvPr id="0" name=""/>
        <dsp:cNvSpPr/>
      </dsp:nvSpPr>
      <dsp:spPr>
        <a:xfrm>
          <a:off x="0" y="637208"/>
          <a:ext cx="85947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B8CE9-45E4-47C7-BE86-CAEC0CE6E5E8}">
      <dsp:nvSpPr>
        <dsp:cNvPr id="0" name=""/>
        <dsp:cNvSpPr/>
      </dsp:nvSpPr>
      <dsp:spPr>
        <a:xfrm>
          <a:off x="429736" y="327248"/>
          <a:ext cx="60163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02" tIns="0" rIns="22740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February 2026: ARC-PA Submitted</a:t>
          </a:r>
        </a:p>
      </dsp:txBody>
      <dsp:txXfrm>
        <a:off x="459998" y="357510"/>
        <a:ext cx="5955783" cy="559396"/>
      </dsp:txXfrm>
    </dsp:sp>
    <dsp:sp modelId="{9EB19C0C-B4C2-4A65-AA3C-DAA32F9E5F94}">
      <dsp:nvSpPr>
        <dsp:cNvPr id="0" name=""/>
        <dsp:cNvSpPr/>
      </dsp:nvSpPr>
      <dsp:spPr>
        <a:xfrm>
          <a:off x="0" y="1589769"/>
          <a:ext cx="85947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0E79B-123F-4B4D-AE96-54EB45A29519}">
      <dsp:nvSpPr>
        <dsp:cNvPr id="0" name=""/>
        <dsp:cNvSpPr/>
      </dsp:nvSpPr>
      <dsp:spPr>
        <a:xfrm>
          <a:off x="429736" y="1279808"/>
          <a:ext cx="60163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02" tIns="0" rIns="22740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May 2026: ARC-PA Site visit </a:t>
          </a:r>
        </a:p>
      </dsp:txBody>
      <dsp:txXfrm>
        <a:off x="459998" y="1310070"/>
        <a:ext cx="5955783" cy="559396"/>
      </dsp:txXfrm>
    </dsp:sp>
    <dsp:sp modelId="{59C8A251-4DA5-459F-B6F3-E81A2D42E0CD}">
      <dsp:nvSpPr>
        <dsp:cNvPr id="0" name=""/>
        <dsp:cNvSpPr/>
      </dsp:nvSpPr>
      <dsp:spPr>
        <a:xfrm>
          <a:off x="0" y="2542329"/>
          <a:ext cx="85947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214B0-0BB9-4819-9A79-DAAC24B88F0C}">
      <dsp:nvSpPr>
        <dsp:cNvPr id="0" name=""/>
        <dsp:cNvSpPr/>
      </dsp:nvSpPr>
      <dsp:spPr>
        <a:xfrm>
          <a:off x="429736" y="2232369"/>
          <a:ext cx="60163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02" tIns="0" rIns="22740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October 2026: ARC-PA Commissioners Meet </a:t>
          </a:r>
        </a:p>
      </dsp:txBody>
      <dsp:txXfrm>
        <a:off x="459998" y="2262631"/>
        <a:ext cx="5955783" cy="559396"/>
      </dsp:txXfrm>
    </dsp:sp>
    <dsp:sp modelId="{18801E7B-DC65-408C-B85B-57A59195A191}">
      <dsp:nvSpPr>
        <dsp:cNvPr id="0" name=""/>
        <dsp:cNvSpPr/>
      </dsp:nvSpPr>
      <dsp:spPr>
        <a:xfrm>
          <a:off x="0" y="3494889"/>
          <a:ext cx="859472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C04EB-C5AA-46A4-A089-4067EF66AC5E}">
      <dsp:nvSpPr>
        <dsp:cNvPr id="0" name=""/>
        <dsp:cNvSpPr/>
      </dsp:nvSpPr>
      <dsp:spPr>
        <a:xfrm>
          <a:off x="429736" y="3184929"/>
          <a:ext cx="601630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02" tIns="0" rIns="22740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January 2027: First Cohort Begins </a:t>
          </a:r>
        </a:p>
      </dsp:txBody>
      <dsp:txXfrm>
        <a:off x="459998" y="3215191"/>
        <a:ext cx="5955783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D36FA-B385-4AB6-8D48-282E824D4C8F}">
      <dsp:nvSpPr>
        <dsp:cNvPr id="0" name=""/>
        <dsp:cNvSpPr/>
      </dsp:nvSpPr>
      <dsp:spPr>
        <a:xfrm>
          <a:off x="0" y="506528"/>
          <a:ext cx="8594725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BDCC6-B0E8-4B11-8CB4-341337CB553A}">
      <dsp:nvSpPr>
        <dsp:cNvPr id="0" name=""/>
        <dsp:cNvSpPr/>
      </dsp:nvSpPr>
      <dsp:spPr>
        <a:xfrm>
          <a:off x="429736" y="19448"/>
          <a:ext cx="6016307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02" tIns="0" rIns="2274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May 2026: ARC-PA Site Visit </a:t>
          </a:r>
        </a:p>
      </dsp:txBody>
      <dsp:txXfrm>
        <a:off x="477291" y="67003"/>
        <a:ext cx="5921197" cy="879050"/>
      </dsp:txXfrm>
    </dsp:sp>
    <dsp:sp modelId="{FA043B8D-D7E2-4363-94D1-65D159DAEDD3}">
      <dsp:nvSpPr>
        <dsp:cNvPr id="0" name=""/>
        <dsp:cNvSpPr/>
      </dsp:nvSpPr>
      <dsp:spPr>
        <a:xfrm>
          <a:off x="0" y="2003409"/>
          <a:ext cx="8594725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F6626-7C2C-4010-932B-1FFDDA6F1DD1}">
      <dsp:nvSpPr>
        <dsp:cNvPr id="0" name=""/>
        <dsp:cNvSpPr/>
      </dsp:nvSpPr>
      <dsp:spPr>
        <a:xfrm>
          <a:off x="429736" y="1516329"/>
          <a:ext cx="6016307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02" tIns="0" rIns="2274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May 2026-January 2027: Monitoring Provisional Visit </a:t>
          </a:r>
        </a:p>
      </dsp:txBody>
      <dsp:txXfrm>
        <a:off x="477291" y="1563884"/>
        <a:ext cx="5921197" cy="879050"/>
      </dsp:txXfrm>
    </dsp:sp>
    <dsp:sp modelId="{EA994EE2-234F-417F-B859-72E6C3C90422}">
      <dsp:nvSpPr>
        <dsp:cNvPr id="0" name=""/>
        <dsp:cNvSpPr/>
      </dsp:nvSpPr>
      <dsp:spPr>
        <a:xfrm>
          <a:off x="0" y="3500289"/>
          <a:ext cx="8594725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66596-9805-47AD-8177-6909B6FF1DE8}">
      <dsp:nvSpPr>
        <dsp:cNvPr id="0" name=""/>
        <dsp:cNvSpPr/>
      </dsp:nvSpPr>
      <dsp:spPr>
        <a:xfrm>
          <a:off x="429736" y="3013209"/>
          <a:ext cx="6016307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02" tIns="0" rIns="22740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18-24 Months Later: Final Provisional Visit </a:t>
          </a:r>
        </a:p>
      </dsp:txBody>
      <dsp:txXfrm>
        <a:off x="477291" y="3060764"/>
        <a:ext cx="5921197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5A66C-5728-43AB-BE10-D532471D99DB}">
      <dsp:nvSpPr>
        <dsp:cNvPr id="0" name=""/>
        <dsp:cNvSpPr/>
      </dsp:nvSpPr>
      <dsp:spPr>
        <a:xfrm>
          <a:off x="3996105" y="1008"/>
          <a:ext cx="1554623" cy="101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Foundational Medicine Courses </a:t>
          </a:r>
        </a:p>
      </dsp:txBody>
      <dsp:txXfrm>
        <a:off x="4045434" y="50337"/>
        <a:ext cx="1455965" cy="911847"/>
      </dsp:txXfrm>
    </dsp:sp>
    <dsp:sp modelId="{688FE876-1199-441C-8C3A-8EF830037064}">
      <dsp:nvSpPr>
        <dsp:cNvPr id="0" name=""/>
        <dsp:cNvSpPr/>
      </dsp:nvSpPr>
      <dsp:spPr>
        <a:xfrm>
          <a:off x="3104009" y="506261"/>
          <a:ext cx="3338815" cy="3338815"/>
        </a:xfrm>
        <a:custGeom>
          <a:avLst/>
          <a:gdLst/>
          <a:ahLst/>
          <a:cxnLst/>
          <a:rect l="0" t="0" r="0" b="0"/>
          <a:pathLst>
            <a:path>
              <a:moveTo>
                <a:pt x="2457916" y="197954"/>
              </a:moveTo>
              <a:arcTo wR="1669407" hR="1669407" stAng="17891134" swAng="26257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3000-3529-408D-A50E-9903F214548B}">
      <dsp:nvSpPr>
        <dsp:cNvPr id="0" name=""/>
        <dsp:cNvSpPr/>
      </dsp:nvSpPr>
      <dsp:spPr>
        <a:xfrm>
          <a:off x="5665513" y="1670416"/>
          <a:ext cx="1554623" cy="101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Medical Knowledge &amp; Clinical Skills </a:t>
          </a:r>
        </a:p>
      </dsp:txBody>
      <dsp:txXfrm>
        <a:off x="5714842" y="1719745"/>
        <a:ext cx="1455965" cy="911847"/>
      </dsp:txXfrm>
    </dsp:sp>
    <dsp:sp modelId="{DC23B69E-A88B-4678-8767-345F762632F0}">
      <dsp:nvSpPr>
        <dsp:cNvPr id="0" name=""/>
        <dsp:cNvSpPr/>
      </dsp:nvSpPr>
      <dsp:spPr>
        <a:xfrm>
          <a:off x="3104009" y="506261"/>
          <a:ext cx="3338815" cy="3338815"/>
        </a:xfrm>
        <a:custGeom>
          <a:avLst/>
          <a:gdLst/>
          <a:ahLst/>
          <a:cxnLst/>
          <a:rect l="0" t="0" r="0" b="0"/>
          <a:pathLst>
            <a:path>
              <a:moveTo>
                <a:pt x="3256638" y="2186729"/>
              </a:moveTo>
              <a:arcTo wR="1669407" hR="1669407" stAng="1083132" swAng="26257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C6CB3-E712-4B7C-B21E-55FCCF554766}">
      <dsp:nvSpPr>
        <dsp:cNvPr id="0" name=""/>
        <dsp:cNvSpPr/>
      </dsp:nvSpPr>
      <dsp:spPr>
        <a:xfrm>
          <a:off x="3996105" y="3339823"/>
          <a:ext cx="1554623" cy="101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Clinical Rotations </a:t>
          </a:r>
        </a:p>
      </dsp:txBody>
      <dsp:txXfrm>
        <a:off x="4045434" y="3389152"/>
        <a:ext cx="1455965" cy="911847"/>
      </dsp:txXfrm>
    </dsp:sp>
    <dsp:sp modelId="{F8DBCBA3-5D88-4977-B128-8EC6E4C05A4A}">
      <dsp:nvSpPr>
        <dsp:cNvPr id="0" name=""/>
        <dsp:cNvSpPr/>
      </dsp:nvSpPr>
      <dsp:spPr>
        <a:xfrm>
          <a:off x="3104009" y="506261"/>
          <a:ext cx="3338815" cy="3338815"/>
        </a:xfrm>
        <a:custGeom>
          <a:avLst/>
          <a:gdLst/>
          <a:ahLst/>
          <a:cxnLst/>
          <a:rect l="0" t="0" r="0" b="0"/>
          <a:pathLst>
            <a:path>
              <a:moveTo>
                <a:pt x="880898" y="3140861"/>
              </a:moveTo>
              <a:arcTo wR="1669407" hR="1669407" stAng="7091134" swAng="26257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54A5D-B5AA-4895-9E4A-F2A7B7CA7E3B}">
      <dsp:nvSpPr>
        <dsp:cNvPr id="0" name=""/>
        <dsp:cNvSpPr/>
      </dsp:nvSpPr>
      <dsp:spPr>
        <a:xfrm>
          <a:off x="2326697" y="1670416"/>
          <a:ext cx="1554623" cy="101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Post Clinical Rotations </a:t>
          </a:r>
        </a:p>
      </dsp:txBody>
      <dsp:txXfrm>
        <a:off x="2376026" y="1719745"/>
        <a:ext cx="1455965" cy="911847"/>
      </dsp:txXfrm>
    </dsp:sp>
    <dsp:sp modelId="{8B6DD130-B2A4-46E5-9531-427961E99645}">
      <dsp:nvSpPr>
        <dsp:cNvPr id="0" name=""/>
        <dsp:cNvSpPr/>
      </dsp:nvSpPr>
      <dsp:spPr>
        <a:xfrm>
          <a:off x="3104009" y="506261"/>
          <a:ext cx="3338815" cy="3338815"/>
        </a:xfrm>
        <a:custGeom>
          <a:avLst/>
          <a:gdLst/>
          <a:ahLst/>
          <a:cxnLst/>
          <a:rect l="0" t="0" r="0" b="0"/>
          <a:pathLst>
            <a:path>
              <a:moveTo>
                <a:pt x="82177" y="1152086"/>
              </a:moveTo>
              <a:arcTo wR="1669407" hR="1669407" stAng="11883132" swAng="26257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4E658-F472-45CE-9C05-F4F6C838179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80C18-BA49-45F9-B27C-5ACE3047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033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2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134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2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1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3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4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5B48B10-CC89-4B46-A9BC-1241FF3389A5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595AB235-1617-4ADC-83CC-1F6852D04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4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D6CD-C6DB-489E-BFEB-78BA7CA55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Texas Christian University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E048B-893B-4735-A7C5-91B8A8D720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Physician Associate Studies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C3573-8420-4712-9512-DC4A3CC06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27" y="142259"/>
            <a:ext cx="2270765" cy="2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6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A95F-5BCA-4207-B181-59CDAABB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System-Based Curriculum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34E51-12A4-4BC0-95A1-C0B3F909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Clinical courses are based on body systems &amp; topics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Topics included in clinical courses: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Physiology and pathophysiology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Acute and chronic medical conditions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Patient evaluation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Diagnostic interpretation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Pharmacology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Patient education 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</a:rPr>
              <a:t>Benefits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Streamlines knowledge acquisition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Strengthens clinical reasoning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Mirrors how a PA approaches patient care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19739-15B0-47CE-A042-2E742FA2A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90" y="4275720"/>
            <a:ext cx="2270765" cy="2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0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0975-5546-4DC4-8D2F-77C5D32D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5" y="0"/>
            <a:ext cx="9692640" cy="1428929"/>
          </a:xfrm>
        </p:spPr>
        <p:txBody>
          <a:bodyPr/>
          <a:lstStyle/>
          <a:p>
            <a:pPr algn="ctr"/>
            <a:r>
              <a:rPr lang="en-US" dirty="0"/>
              <a:t>Experiential Learning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2BB88-4BE0-4C72-9C12-321B7FF92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4" y="1961451"/>
            <a:ext cx="3758653" cy="2152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F353EA-3CF8-4D98-A0D0-1BFDA39D0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80" y="4657099"/>
            <a:ext cx="5081120" cy="192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34F12-F618-4056-97D4-D1B1F292C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608" y="1961451"/>
            <a:ext cx="4346525" cy="2152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342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37EF-A12E-4D19-B980-FF6306C8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Centered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F318-E47A-4AC3-98CC-1AE85CCB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New material is introduced no later than five days before summative exams</a:t>
            </a:r>
          </a:p>
          <a:p>
            <a:r>
              <a:rPr lang="en-US" dirty="0">
                <a:solidFill>
                  <a:schemeClr val="tx1"/>
                </a:solidFill>
              </a:rPr>
              <a:t>1:10 Faculty/Student Ratio</a:t>
            </a:r>
          </a:p>
          <a:p>
            <a:r>
              <a:rPr lang="en-US" dirty="0">
                <a:solidFill>
                  <a:schemeClr val="tx1"/>
                </a:solidFill>
              </a:rPr>
              <a:t>In person Physician Assistant National Certifying Examination  (PANCE) board review before graduation </a:t>
            </a:r>
          </a:p>
          <a:p>
            <a:r>
              <a:rPr lang="en-US" dirty="0">
                <a:solidFill>
                  <a:schemeClr val="tx1"/>
                </a:solidFill>
              </a:rPr>
              <a:t>Access to question banks and software for reinforcing learning of material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22C92-DA64-473C-80DF-E2E7D8BF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90" y="4275720"/>
            <a:ext cx="2270765" cy="2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0D19-D344-47B8-BED9-25CC8A1C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9751-6912-4C1F-81A9-60B7E5244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Mentor, Engagement, &amp; Development (MED) Group </a:t>
            </a:r>
          </a:p>
          <a:p>
            <a:r>
              <a:rPr lang="en-US" dirty="0">
                <a:solidFill>
                  <a:schemeClr val="tx1"/>
                </a:solidFill>
              </a:rPr>
              <a:t>Harris College Academic Resource Center (HARC) </a:t>
            </a:r>
          </a:p>
          <a:p>
            <a:r>
              <a:rPr lang="en-US" dirty="0">
                <a:solidFill>
                  <a:schemeClr val="tx1"/>
                </a:solidFill>
              </a:rPr>
              <a:t>Dedicated Graduate Studies Library and Resources </a:t>
            </a:r>
          </a:p>
          <a:p>
            <a:r>
              <a:rPr lang="en-US" dirty="0">
                <a:solidFill>
                  <a:schemeClr val="tx1"/>
                </a:solidFill>
              </a:rPr>
              <a:t>School of Medicine Databases and Journals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B8E76-93A9-4D0D-9858-2ED711E52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90" y="4275720"/>
            <a:ext cx="2270765" cy="2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9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C836-BE5D-4A64-BF0F-35A8C3FE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Phase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2A009-B7F2-4B44-A600-91E09095E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7 Core Rotations (4 weeks)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DC6F4-6C73-4428-87EA-065D4B3084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Internal Medicine </a:t>
            </a:r>
          </a:p>
          <a:p>
            <a:r>
              <a:rPr lang="en-US" dirty="0">
                <a:solidFill>
                  <a:schemeClr val="tx1"/>
                </a:solidFill>
              </a:rPr>
              <a:t>Pediatric Medicine </a:t>
            </a:r>
          </a:p>
          <a:p>
            <a:r>
              <a:rPr lang="en-US" dirty="0">
                <a:solidFill>
                  <a:schemeClr val="tx1"/>
                </a:solidFill>
              </a:rPr>
              <a:t>Surgery </a:t>
            </a:r>
          </a:p>
          <a:p>
            <a:r>
              <a:rPr lang="en-US" dirty="0">
                <a:solidFill>
                  <a:schemeClr val="tx1"/>
                </a:solidFill>
              </a:rPr>
              <a:t>Emergency Medicine </a:t>
            </a:r>
          </a:p>
          <a:p>
            <a:r>
              <a:rPr lang="en-US" dirty="0">
                <a:solidFill>
                  <a:schemeClr val="tx1"/>
                </a:solidFill>
              </a:rPr>
              <a:t>Women’s Health </a:t>
            </a:r>
          </a:p>
          <a:p>
            <a:r>
              <a:rPr lang="en-US" dirty="0">
                <a:solidFill>
                  <a:schemeClr val="tx1"/>
                </a:solidFill>
              </a:rPr>
              <a:t>Family Medicine </a:t>
            </a:r>
          </a:p>
          <a:p>
            <a:r>
              <a:rPr lang="en-US" dirty="0">
                <a:solidFill>
                  <a:schemeClr val="tx1"/>
                </a:solidFill>
              </a:rPr>
              <a:t>Behavioral Health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D14C6-6982-46EA-BBF0-A20A1E0E8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 Elective Rotations (2 weeks)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E76035-7B79-4691-BA63-71834FD78D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80" y="4339875"/>
            <a:ext cx="2270765" cy="2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1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1F72-F10D-4AB1-8A23-74121D25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Admissions: </a:t>
            </a:r>
            <a:br>
              <a:rPr lang="en-US" dirty="0"/>
            </a:br>
            <a:r>
              <a:rPr lang="en-US" dirty="0"/>
              <a:t>What are we looking for?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616E7-2F7F-46E1-9871-1B4BAB00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Academic Readines</a:t>
            </a:r>
            <a:r>
              <a:rPr lang="en-US" dirty="0"/>
              <a:t>s</a:t>
            </a:r>
          </a:p>
          <a:p>
            <a:r>
              <a:rPr lang="en-US" dirty="0">
                <a:solidFill>
                  <a:schemeClr val="tx1"/>
                </a:solidFill>
              </a:rPr>
              <a:t>Value</a:t>
            </a:r>
            <a:r>
              <a:rPr lang="en-US" dirty="0"/>
              <a:t>s Alignment</a:t>
            </a:r>
          </a:p>
          <a:p>
            <a:r>
              <a:rPr lang="en-US" dirty="0">
                <a:solidFill>
                  <a:schemeClr val="tx1"/>
                </a:solidFill>
              </a:rPr>
              <a:t>Authenticity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Culture Fit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658BF-3FE5-48EC-82C1-332E70F13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90" y="4275720"/>
            <a:ext cx="2270765" cy="2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5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5BC7-2087-4718-A819-05AA24BE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C0339-1829-45BB-ADE8-0D67913C2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Science prerequisites must be completed within 7 years of admission </a:t>
            </a:r>
          </a:p>
          <a:p>
            <a:r>
              <a:rPr lang="en-US" dirty="0"/>
              <a:t>All prerequisite coursework must be completed by September 1 in the year before matriculation </a:t>
            </a:r>
          </a:p>
          <a:p>
            <a:r>
              <a:rPr lang="en-US" dirty="0"/>
              <a:t>AP credit accepted only for Math and English </a:t>
            </a:r>
          </a:p>
          <a:p>
            <a:r>
              <a:rPr lang="en-US" dirty="0"/>
              <a:t>Physics is required </a:t>
            </a:r>
          </a:p>
          <a:p>
            <a:r>
              <a:rPr lang="en-US" dirty="0"/>
              <a:t>No minimum number of completed prerequisites is required to submit an application, though competitive applicants usually have the majority completed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sz="1100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396E8-BB72-41E4-B627-48B8B494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91" y="4961184"/>
            <a:ext cx="1565418" cy="1521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A2CD9-B1B7-42D8-B0FF-6DF1396F8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59" y="4939120"/>
            <a:ext cx="1565418" cy="1565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09F8C-E174-4899-8F39-9A8F535E084C}"/>
              </a:ext>
            </a:extLst>
          </p:cNvPr>
          <p:cNvSpPr txBox="1"/>
          <p:nvPr/>
        </p:nvSpPr>
        <p:spPr>
          <a:xfrm>
            <a:off x="1552059" y="6317615"/>
            <a:ext cx="17668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Prerequisite Checklist</a:t>
            </a:r>
          </a:p>
        </p:txBody>
      </p:sp>
    </p:spTree>
    <p:extLst>
      <p:ext uri="{BB962C8B-B14F-4D97-AF65-F5344CB8AC3E}">
        <p14:creationId xmlns:p14="http://schemas.microsoft.com/office/powerpoint/2010/main" val="375571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51B3-ECDE-4878-8427-17BDDCEE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&amp;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1FB32-3465-4220-A2A2-E47830257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Rolling Admissions</a:t>
            </a:r>
          </a:p>
          <a:p>
            <a:r>
              <a:rPr lang="en-US" dirty="0"/>
              <a:t>Non-Standard offers</a:t>
            </a:r>
          </a:p>
          <a:p>
            <a:r>
              <a:rPr lang="en-US" dirty="0"/>
              <a:t>Still in Consideration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0848C-CA7D-4120-A690-215E4142A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90" y="4275720"/>
            <a:ext cx="2270765" cy="2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4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C00B-D89F-4400-B9BE-8D23E1EF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1AD1F8-9476-4181-8781-C9893E2EB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89" y="1828800"/>
            <a:ext cx="8582473" cy="4351338"/>
          </a:xfrm>
        </p:spPr>
      </p:pic>
    </p:spTree>
    <p:extLst>
      <p:ext uri="{BB962C8B-B14F-4D97-AF65-F5344CB8AC3E}">
        <p14:creationId xmlns:p14="http://schemas.microsoft.com/office/powerpoint/2010/main" val="417311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C24A-CBBB-4307-BF59-E0FB6DD9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5E181-A5E9-45BA-A8A0-DF60888E9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Our mission is to develop extraordinarily competent and compassionate Physician Associates to provide high quality, patient centered, evidenced based healthcare as a member of a physician-led healthcare team who can think and act responsibly in a global community.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FDB7D-94EA-4674-B7B2-9B0E3F19C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90" y="4275720"/>
            <a:ext cx="2270765" cy="2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F302-5427-48A5-B188-75E900F3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and Staff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632CF1-DC0F-466D-9788-76F19C88C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3" y="2421901"/>
            <a:ext cx="1094363" cy="13716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E6CA95-D250-4178-9201-6C764377C6A6}"/>
              </a:ext>
            </a:extLst>
          </p:cNvPr>
          <p:cNvSpPr txBox="1"/>
          <p:nvPr/>
        </p:nvSpPr>
        <p:spPr>
          <a:xfrm>
            <a:off x="1261872" y="3793395"/>
            <a:ext cx="231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Gary Pérez </a:t>
            </a:r>
          </a:p>
          <a:p>
            <a:pPr algn="ctr"/>
            <a:r>
              <a:rPr lang="en-US" sz="1200" dirty="0"/>
              <a:t>Program Director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5E202-46D3-44B4-8805-D6837518E36F}"/>
              </a:ext>
            </a:extLst>
          </p:cNvPr>
          <p:cNvSpPr txBox="1"/>
          <p:nvPr/>
        </p:nvSpPr>
        <p:spPr>
          <a:xfrm>
            <a:off x="4002643" y="3793395"/>
            <a:ext cx="283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Carla Hirsch </a:t>
            </a:r>
          </a:p>
          <a:p>
            <a:pPr algn="ctr"/>
            <a:r>
              <a:rPr lang="en-US" sz="1200" dirty="0"/>
              <a:t>Director of Pre-Clinical Education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2E5EA1-92FD-4001-A5C7-F703B919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53" y="2421901"/>
            <a:ext cx="979714" cy="1371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31A653-4854-4FFB-8BA2-FE2B60DE7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39" y="2421901"/>
            <a:ext cx="979715" cy="13714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DABC05-EB04-40D7-A484-223E481C2935}"/>
              </a:ext>
            </a:extLst>
          </p:cNvPr>
          <p:cNvSpPr txBox="1"/>
          <p:nvPr/>
        </p:nvSpPr>
        <p:spPr>
          <a:xfrm flipH="1">
            <a:off x="7510885" y="3793395"/>
            <a:ext cx="2314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J.P. Hennessy </a:t>
            </a:r>
          </a:p>
          <a:p>
            <a:pPr algn="ctr"/>
            <a:r>
              <a:rPr lang="en-US" sz="1200" dirty="0"/>
              <a:t>Director of Clinical Education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0762AD7-BDB1-4335-B137-A21B12507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80" y="4469363"/>
            <a:ext cx="1069902" cy="1497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2DB139-C5B4-4CD0-A65F-828245665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33" y="4469363"/>
            <a:ext cx="1069903" cy="14978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DD7ECD5-3C46-44C7-8A0D-4B25A9CE897C}"/>
              </a:ext>
            </a:extLst>
          </p:cNvPr>
          <p:cNvSpPr txBox="1"/>
          <p:nvPr/>
        </p:nvSpPr>
        <p:spPr>
          <a:xfrm>
            <a:off x="1474237" y="5441888"/>
            <a:ext cx="174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Emily Todd </a:t>
            </a:r>
          </a:p>
          <a:p>
            <a:pPr algn="r"/>
            <a:r>
              <a:rPr lang="en-US" sz="1200" dirty="0"/>
              <a:t>Medical Director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F8EF5C-7A35-4DB1-91C4-480817FFF1DD}"/>
              </a:ext>
            </a:extLst>
          </p:cNvPr>
          <p:cNvSpPr txBox="1"/>
          <p:nvPr/>
        </p:nvSpPr>
        <p:spPr>
          <a:xfrm>
            <a:off x="8127869" y="5505562"/>
            <a:ext cx="299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Lisa Smant </a:t>
            </a:r>
          </a:p>
          <a:p>
            <a:r>
              <a:rPr lang="en-US" sz="1200" dirty="0"/>
              <a:t>Academic Program Specialist </a:t>
            </a:r>
          </a:p>
        </p:txBody>
      </p:sp>
    </p:spTree>
    <p:extLst>
      <p:ext uri="{BB962C8B-B14F-4D97-AF65-F5344CB8AC3E}">
        <p14:creationId xmlns:p14="http://schemas.microsoft.com/office/powerpoint/2010/main" val="281099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E2FE-54C9-4728-BD26-C5028A37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to Excellence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A86BB-AD85-40B7-8A55-50F8EA966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Experienced Faculty; Over 75% hold doctoral degrees </a:t>
            </a:r>
          </a:p>
          <a:p>
            <a:r>
              <a:rPr lang="en-US" dirty="0">
                <a:solidFill>
                  <a:schemeClr val="tx1"/>
                </a:solidFill>
              </a:rPr>
              <a:t>Curriculum designed to optimize learning and well being </a:t>
            </a:r>
          </a:p>
          <a:p>
            <a:r>
              <a:rPr lang="en-US" dirty="0">
                <a:solidFill>
                  <a:schemeClr val="tx1"/>
                </a:solidFill>
              </a:rPr>
              <a:t>Active experiential learning: reinforces knowledge and sharpens diagnostic skills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F096E-F332-4809-A244-830813F3C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90" y="4275720"/>
            <a:ext cx="2270765" cy="2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E8C9-3CA9-4006-9F32-81CFB1BE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of TCU PA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0C685-44D0-46B0-A948-0D4CCE6EE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Located in the Medical District </a:t>
            </a:r>
          </a:p>
          <a:p>
            <a:r>
              <a:rPr lang="en-US" dirty="0">
                <a:solidFill>
                  <a:schemeClr val="tx1"/>
                </a:solidFill>
              </a:rPr>
              <a:t>1.5 </a:t>
            </a:r>
            <a:r>
              <a:rPr lang="en-US">
                <a:solidFill>
                  <a:schemeClr val="tx1"/>
                </a:solidFill>
              </a:rPr>
              <a:t>Million Dollar Renovation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Blocks away from TCU Medical School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72845-5F8A-4059-AA9E-C617323B0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90" y="4275720"/>
            <a:ext cx="2270765" cy="22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F5296-12AE-4F60-B221-375A6E6E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Process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412456-7955-486C-AB42-338080642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83904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02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CD82-EA91-4E50-B705-82F53294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Process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9B0674-B18D-4FC3-925C-3E4BBEF24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325550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69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1987-738C-47F3-ABA3-817459FD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60" y="194660"/>
            <a:ext cx="9692640" cy="1428929"/>
          </a:xfrm>
        </p:spPr>
        <p:txBody>
          <a:bodyPr/>
          <a:lstStyle/>
          <a:p>
            <a:pPr algn="ctr"/>
            <a:r>
              <a:rPr lang="en-US" dirty="0"/>
              <a:t>Curriculum Highlights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9E21B1-17C3-40A5-B0C3-8D7C6D2DA3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634491"/>
              </p:ext>
            </p:extLst>
          </p:nvPr>
        </p:nvGraphicFramePr>
        <p:xfrm>
          <a:off x="550862" y="1820334"/>
          <a:ext cx="95468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57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8092B-F839-4DE6-B549-A8AFB4186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799"/>
            <a:ext cx="8595360" cy="49191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14 Months </a:t>
            </a:r>
          </a:p>
          <a:p>
            <a:r>
              <a:rPr lang="en-US" dirty="0">
                <a:solidFill>
                  <a:schemeClr val="tx1"/>
                </a:solidFill>
              </a:rPr>
              <a:t>Systems-Based Curriculum </a:t>
            </a:r>
          </a:p>
          <a:p>
            <a:r>
              <a:rPr lang="en-US" dirty="0">
                <a:solidFill>
                  <a:schemeClr val="tx1"/>
                </a:solidFill>
              </a:rPr>
              <a:t>Lectures + Active Learning 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F6537-065E-47CA-91F3-DDA28335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Pre-Clinical Phase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79DC4-26A9-4BB0-B05E-8F617F36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90" y="4275720"/>
            <a:ext cx="2270765" cy="2206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3CEDA-E2B2-4EE5-882B-793494489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2" y="4388824"/>
            <a:ext cx="2074758" cy="1904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6BD222-0947-403D-B8D6-45CBB42681E1}"/>
              </a:ext>
            </a:extLst>
          </p:cNvPr>
          <p:cNvSpPr txBox="1"/>
          <p:nvPr/>
        </p:nvSpPr>
        <p:spPr>
          <a:xfrm>
            <a:off x="1121833" y="6151359"/>
            <a:ext cx="39158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TCU PA Studies Curriculum </a:t>
            </a:r>
          </a:p>
        </p:txBody>
      </p:sp>
    </p:spTree>
    <p:extLst>
      <p:ext uri="{BB962C8B-B14F-4D97-AF65-F5344CB8AC3E}">
        <p14:creationId xmlns:p14="http://schemas.microsoft.com/office/powerpoint/2010/main" val="235204857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7030A0"/>
      </a:accent1>
      <a:accent2>
        <a:srgbClr val="000000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FFFFFF"/>
      </a:hlink>
      <a:folHlink>
        <a:srgbClr val="FFFFFF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1095</TotalTime>
  <Words>465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Schoolbook</vt:lpstr>
      <vt:lpstr>Wingdings 2</vt:lpstr>
      <vt:lpstr>View</vt:lpstr>
      <vt:lpstr>Texas Christian University </vt:lpstr>
      <vt:lpstr>Mission Statement </vt:lpstr>
      <vt:lpstr>Faculty and Staff </vt:lpstr>
      <vt:lpstr>Commitment to Excellence </vt:lpstr>
      <vt:lpstr>Home of TCU PA Studies </vt:lpstr>
      <vt:lpstr>Accreditation Process </vt:lpstr>
      <vt:lpstr>Accreditation Process </vt:lpstr>
      <vt:lpstr>Curriculum Highlights </vt:lpstr>
      <vt:lpstr>Pre-Clinical Phase </vt:lpstr>
      <vt:lpstr>System-Based Curriculum </vt:lpstr>
      <vt:lpstr>Experiential Learning</vt:lpstr>
      <vt:lpstr>Student Centered Design </vt:lpstr>
      <vt:lpstr>Student Support </vt:lpstr>
      <vt:lpstr>Clinical Phase </vt:lpstr>
      <vt:lpstr>Admissions:  What are we looking for? </vt:lpstr>
      <vt:lpstr>Prerequisite Highlights </vt:lpstr>
      <vt:lpstr>Timeline &amp; Expectations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Christian University</dc:title>
  <dc:creator>Smant, Lisa</dc:creator>
  <cp:lastModifiedBy>Smant, Lisa</cp:lastModifiedBy>
  <cp:revision>19</cp:revision>
  <dcterms:created xsi:type="dcterms:W3CDTF">2025-12-18T21:02:56Z</dcterms:created>
  <dcterms:modified xsi:type="dcterms:W3CDTF">2026-01-30T21:34:04Z</dcterms:modified>
</cp:coreProperties>
</file>